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59" r:id="rId3"/>
    <p:sldId id="262" r:id="rId4"/>
    <p:sldId id="264" r:id="rId5"/>
    <p:sldId id="260" r:id="rId6"/>
    <p:sldId id="266" r:id="rId7"/>
    <p:sldId id="263" r:id="rId8"/>
    <p:sldId id="267" r:id="rId9"/>
    <p:sldId id="281" r:id="rId10"/>
    <p:sldId id="279" r:id="rId11"/>
  </p:sldIdLst>
  <p:sldSz cx="9144000" cy="6858000" type="screen4x3"/>
  <p:notesSz cx="6784975" cy="9906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535" autoAdjust="0"/>
  </p:normalViewPr>
  <p:slideViewPr>
    <p:cSldViewPr>
      <p:cViewPr varScale="1">
        <p:scale>
          <a:sx n="81" d="100"/>
          <a:sy n="81"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0050"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3338" y="0"/>
            <a:ext cx="2940050" cy="495300"/>
          </a:xfrm>
          <a:prstGeom prst="rect">
            <a:avLst/>
          </a:prstGeom>
        </p:spPr>
        <p:txBody>
          <a:bodyPr vert="horz" lIns="91440" tIns="45720" rIns="91440" bIns="45720" rtlCol="0"/>
          <a:lstStyle>
            <a:lvl1pPr algn="r">
              <a:defRPr sz="1200"/>
            </a:lvl1pPr>
          </a:lstStyle>
          <a:p>
            <a:fld id="{07615033-953D-4F44-9545-75EEC61AA50E}" type="datetimeFigureOut">
              <a:rPr kumimoji="1" lang="ja-JP" altLang="en-US" smtClean="0"/>
              <a:t>2015/1/13</a:t>
            </a:fld>
            <a:endParaRPr kumimoji="1" lang="ja-JP" altLang="en-US"/>
          </a:p>
        </p:txBody>
      </p:sp>
      <p:sp>
        <p:nvSpPr>
          <p:cNvPr id="4" name="フッター プレースホルダー 3"/>
          <p:cNvSpPr>
            <a:spLocks noGrp="1"/>
          </p:cNvSpPr>
          <p:nvPr>
            <p:ph type="ftr" sz="quarter" idx="2"/>
          </p:nvPr>
        </p:nvSpPr>
        <p:spPr>
          <a:xfrm>
            <a:off x="0" y="9409113"/>
            <a:ext cx="2940050"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3338" y="9409113"/>
            <a:ext cx="2940050" cy="495300"/>
          </a:xfrm>
          <a:prstGeom prst="rect">
            <a:avLst/>
          </a:prstGeom>
        </p:spPr>
        <p:txBody>
          <a:bodyPr vert="horz" lIns="91440" tIns="45720" rIns="91440" bIns="45720" rtlCol="0" anchor="b"/>
          <a:lstStyle>
            <a:lvl1pPr algn="r">
              <a:defRPr sz="1200"/>
            </a:lvl1pPr>
          </a:lstStyle>
          <a:p>
            <a:fld id="{EAB25903-D312-4618-ACD2-EE09D276857F}" type="slidenum">
              <a:rPr kumimoji="1" lang="ja-JP" altLang="en-US" smtClean="0"/>
              <a:t>‹#›</a:t>
            </a:fld>
            <a:endParaRPr kumimoji="1" lang="ja-JP" altLang="en-US"/>
          </a:p>
        </p:txBody>
      </p:sp>
    </p:spTree>
    <p:extLst>
      <p:ext uri="{BB962C8B-B14F-4D97-AF65-F5344CB8AC3E}">
        <p14:creationId xmlns:p14="http://schemas.microsoft.com/office/powerpoint/2010/main" val="4063278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0050"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3338" y="0"/>
            <a:ext cx="2940050" cy="495300"/>
          </a:xfrm>
          <a:prstGeom prst="rect">
            <a:avLst/>
          </a:prstGeom>
        </p:spPr>
        <p:txBody>
          <a:bodyPr vert="horz" lIns="91440" tIns="45720" rIns="91440" bIns="45720" rtlCol="0"/>
          <a:lstStyle>
            <a:lvl1pPr algn="r">
              <a:defRPr sz="1200"/>
            </a:lvl1pPr>
          </a:lstStyle>
          <a:p>
            <a:fld id="{A28E7D38-24B1-4F44-A014-48DFBFFC0DAA}" type="datetimeFigureOut">
              <a:rPr kumimoji="1" lang="ja-JP" altLang="en-US" smtClean="0"/>
              <a:t>2015/1/13</a:t>
            </a:fld>
            <a:endParaRPr kumimoji="1" lang="ja-JP" altLang="en-US"/>
          </a:p>
        </p:txBody>
      </p:sp>
      <p:sp>
        <p:nvSpPr>
          <p:cNvPr id="4" name="スライド イメージ プレースホルダー 3"/>
          <p:cNvSpPr>
            <a:spLocks noGrp="1" noRot="1" noChangeAspect="1"/>
          </p:cNvSpPr>
          <p:nvPr>
            <p:ph type="sldImg" idx="2"/>
          </p:nvPr>
        </p:nvSpPr>
        <p:spPr>
          <a:xfrm>
            <a:off x="915988" y="742950"/>
            <a:ext cx="4953000" cy="37147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7863" y="4705350"/>
            <a:ext cx="5429250" cy="44577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09113"/>
            <a:ext cx="2940050"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3338" y="9409113"/>
            <a:ext cx="2940050" cy="495300"/>
          </a:xfrm>
          <a:prstGeom prst="rect">
            <a:avLst/>
          </a:prstGeom>
        </p:spPr>
        <p:txBody>
          <a:bodyPr vert="horz" lIns="91440" tIns="45720" rIns="91440" bIns="45720" rtlCol="0" anchor="b"/>
          <a:lstStyle>
            <a:lvl1pPr algn="r">
              <a:defRPr sz="1200"/>
            </a:lvl1pPr>
          </a:lstStyle>
          <a:p>
            <a:fld id="{C8E87577-9EE6-4B48-AE05-44C2870E1220}" type="slidenum">
              <a:rPr kumimoji="1" lang="ja-JP" altLang="en-US" smtClean="0"/>
              <a:t>‹#›</a:t>
            </a:fld>
            <a:endParaRPr kumimoji="1" lang="ja-JP" altLang="en-US"/>
          </a:p>
        </p:txBody>
      </p:sp>
    </p:spTree>
    <p:extLst>
      <p:ext uri="{BB962C8B-B14F-4D97-AF65-F5344CB8AC3E}">
        <p14:creationId xmlns:p14="http://schemas.microsoft.com/office/powerpoint/2010/main" val="7367712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8E87577-9EE6-4B48-AE05-44C2870E1220}" type="slidenum">
              <a:rPr kumimoji="1" lang="ja-JP" altLang="en-US" smtClean="0"/>
              <a:t>5</a:t>
            </a:fld>
            <a:endParaRPr kumimoji="1" lang="ja-JP" altLang="en-US"/>
          </a:p>
        </p:txBody>
      </p:sp>
    </p:spTree>
    <p:extLst>
      <p:ext uri="{BB962C8B-B14F-4D97-AF65-F5344CB8AC3E}">
        <p14:creationId xmlns:p14="http://schemas.microsoft.com/office/powerpoint/2010/main" val="2812932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8E87577-9EE6-4B48-AE05-44C2870E1220}" type="slidenum">
              <a:rPr kumimoji="1" lang="ja-JP" altLang="en-US" smtClean="0"/>
              <a:t>6</a:t>
            </a:fld>
            <a:endParaRPr kumimoji="1" lang="ja-JP" altLang="en-US"/>
          </a:p>
        </p:txBody>
      </p:sp>
    </p:spTree>
    <p:extLst>
      <p:ext uri="{BB962C8B-B14F-4D97-AF65-F5344CB8AC3E}">
        <p14:creationId xmlns:p14="http://schemas.microsoft.com/office/powerpoint/2010/main" val="3053617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20145AD-AD46-45BD-A063-4A92803A5EF9}" type="datetimeFigureOut">
              <a:rPr kumimoji="1" lang="ja-JP" altLang="en-US" smtClean="0"/>
              <a:t>2015/1/13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71E5032-13B4-451D-AF42-B9D9AD786509}" type="slidenum">
              <a:rPr kumimoji="1" lang="ja-JP" altLang="en-US" smtClean="0"/>
              <a:t>‹#›</a:t>
            </a:fld>
            <a:endParaRPr kumimoji="1" lang="ja-JP" altLang="en-US"/>
          </a:p>
        </p:txBody>
      </p:sp>
    </p:spTree>
    <p:extLst>
      <p:ext uri="{BB962C8B-B14F-4D97-AF65-F5344CB8AC3E}">
        <p14:creationId xmlns:p14="http://schemas.microsoft.com/office/powerpoint/2010/main" val="522785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20145AD-AD46-45BD-A063-4A92803A5EF9}" type="datetimeFigureOut">
              <a:rPr kumimoji="1" lang="ja-JP" altLang="en-US" smtClean="0"/>
              <a:t>2015/1/13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71E5032-13B4-451D-AF42-B9D9AD786509}" type="slidenum">
              <a:rPr kumimoji="1" lang="ja-JP" altLang="en-US" smtClean="0"/>
              <a:t>‹#›</a:t>
            </a:fld>
            <a:endParaRPr kumimoji="1" lang="ja-JP" altLang="en-US"/>
          </a:p>
        </p:txBody>
      </p:sp>
    </p:spTree>
    <p:extLst>
      <p:ext uri="{BB962C8B-B14F-4D97-AF65-F5344CB8AC3E}">
        <p14:creationId xmlns:p14="http://schemas.microsoft.com/office/powerpoint/2010/main" val="522294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20145AD-AD46-45BD-A063-4A92803A5EF9}" type="datetimeFigureOut">
              <a:rPr kumimoji="1" lang="ja-JP" altLang="en-US" smtClean="0"/>
              <a:t>2015/1/13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71E5032-13B4-451D-AF42-B9D9AD786509}" type="slidenum">
              <a:rPr kumimoji="1" lang="ja-JP" altLang="en-US" smtClean="0"/>
              <a:t>‹#›</a:t>
            </a:fld>
            <a:endParaRPr kumimoji="1" lang="ja-JP" altLang="en-US"/>
          </a:p>
        </p:txBody>
      </p:sp>
    </p:spTree>
    <p:extLst>
      <p:ext uri="{BB962C8B-B14F-4D97-AF65-F5344CB8AC3E}">
        <p14:creationId xmlns:p14="http://schemas.microsoft.com/office/powerpoint/2010/main" val="218243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20145AD-AD46-45BD-A063-4A92803A5EF9}" type="datetimeFigureOut">
              <a:rPr kumimoji="1" lang="ja-JP" altLang="en-US" smtClean="0"/>
              <a:t>2015/1/13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71E5032-13B4-451D-AF42-B9D9AD786509}" type="slidenum">
              <a:rPr kumimoji="1" lang="ja-JP" altLang="en-US" smtClean="0"/>
              <a:t>‹#›</a:t>
            </a:fld>
            <a:endParaRPr kumimoji="1" lang="ja-JP" altLang="en-US"/>
          </a:p>
        </p:txBody>
      </p:sp>
    </p:spTree>
    <p:extLst>
      <p:ext uri="{BB962C8B-B14F-4D97-AF65-F5344CB8AC3E}">
        <p14:creationId xmlns:p14="http://schemas.microsoft.com/office/powerpoint/2010/main" val="403892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20145AD-AD46-45BD-A063-4A92803A5EF9}" type="datetimeFigureOut">
              <a:rPr kumimoji="1" lang="ja-JP" altLang="en-US" smtClean="0"/>
              <a:t>2015/1/13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71E5032-13B4-451D-AF42-B9D9AD786509}" type="slidenum">
              <a:rPr kumimoji="1" lang="ja-JP" altLang="en-US" smtClean="0"/>
              <a:t>‹#›</a:t>
            </a:fld>
            <a:endParaRPr kumimoji="1" lang="ja-JP" altLang="en-US"/>
          </a:p>
        </p:txBody>
      </p:sp>
    </p:spTree>
    <p:extLst>
      <p:ext uri="{BB962C8B-B14F-4D97-AF65-F5344CB8AC3E}">
        <p14:creationId xmlns:p14="http://schemas.microsoft.com/office/powerpoint/2010/main" val="1104446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20145AD-AD46-45BD-A063-4A92803A5EF9}" type="datetimeFigureOut">
              <a:rPr kumimoji="1" lang="ja-JP" altLang="en-US" smtClean="0"/>
              <a:t>2015/1/13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71E5032-13B4-451D-AF42-B9D9AD786509}" type="slidenum">
              <a:rPr kumimoji="1" lang="ja-JP" altLang="en-US" smtClean="0"/>
              <a:t>‹#›</a:t>
            </a:fld>
            <a:endParaRPr kumimoji="1" lang="ja-JP" altLang="en-US"/>
          </a:p>
        </p:txBody>
      </p:sp>
    </p:spTree>
    <p:extLst>
      <p:ext uri="{BB962C8B-B14F-4D97-AF65-F5344CB8AC3E}">
        <p14:creationId xmlns:p14="http://schemas.microsoft.com/office/powerpoint/2010/main" val="3727466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20145AD-AD46-45BD-A063-4A92803A5EF9}" type="datetimeFigureOut">
              <a:rPr kumimoji="1" lang="ja-JP" altLang="en-US" smtClean="0"/>
              <a:t>2015/1/13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71E5032-13B4-451D-AF42-B9D9AD786509}" type="slidenum">
              <a:rPr kumimoji="1" lang="ja-JP" altLang="en-US" smtClean="0"/>
              <a:t>‹#›</a:t>
            </a:fld>
            <a:endParaRPr kumimoji="1" lang="ja-JP" altLang="en-US"/>
          </a:p>
        </p:txBody>
      </p:sp>
    </p:spTree>
    <p:extLst>
      <p:ext uri="{BB962C8B-B14F-4D97-AF65-F5344CB8AC3E}">
        <p14:creationId xmlns:p14="http://schemas.microsoft.com/office/powerpoint/2010/main" val="3777100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20145AD-AD46-45BD-A063-4A92803A5EF9}" type="datetimeFigureOut">
              <a:rPr kumimoji="1" lang="ja-JP" altLang="en-US" smtClean="0"/>
              <a:t>2015/1/13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71E5032-13B4-451D-AF42-B9D9AD786509}" type="slidenum">
              <a:rPr kumimoji="1" lang="ja-JP" altLang="en-US" smtClean="0"/>
              <a:t>‹#›</a:t>
            </a:fld>
            <a:endParaRPr kumimoji="1" lang="ja-JP" altLang="en-US"/>
          </a:p>
        </p:txBody>
      </p:sp>
    </p:spTree>
    <p:extLst>
      <p:ext uri="{BB962C8B-B14F-4D97-AF65-F5344CB8AC3E}">
        <p14:creationId xmlns:p14="http://schemas.microsoft.com/office/powerpoint/2010/main" val="2765415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20145AD-AD46-45BD-A063-4A92803A5EF9}" type="datetimeFigureOut">
              <a:rPr kumimoji="1" lang="ja-JP" altLang="en-US" smtClean="0"/>
              <a:t>2015/1/13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71E5032-13B4-451D-AF42-B9D9AD786509}" type="slidenum">
              <a:rPr kumimoji="1" lang="ja-JP" altLang="en-US" smtClean="0"/>
              <a:t>‹#›</a:t>
            </a:fld>
            <a:endParaRPr kumimoji="1" lang="ja-JP" altLang="en-US"/>
          </a:p>
        </p:txBody>
      </p:sp>
    </p:spTree>
    <p:extLst>
      <p:ext uri="{BB962C8B-B14F-4D97-AF65-F5344CB8AC3E}">
        <p14:creationId xmlns:p14="http://schemas.microsoft.com/office/powerpoint/2010/main" val="501861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20145AD-AD46-45BD-A063-4A92803A5EF9}" type="datetimeFigureOut">
              <a:rPr kumimoji="1" lang="ja-JP" altLang="en-US" smtClean="0"/>
              <a:t>2015/1/13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71E5032-13B4-451D-AF42-B9D9AD786509}" type="slidenum">
              <a:rPr kumimoji="1" lang="ja-JP" altLang="en-US" smtClean="0"/>
              <a:t>‹#›</a:t>
            </a:fld>
            <a:endParaRPr kumimoji="1" lang="ja-JP" altLang="en-US"/>
          </a:p>
        </p:txBody>
      </p:sp>
    </p:spTree>
    <p:extLst>
      <p:ext uri="{BB962C8B-B14F-4D97-AF65-F5344CB8AC3E}">
        <p14:creationId xmlns:p14="http://schemas.microsoft.com/office/powerpoint/2010/main" val="2185400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20145AD-AD46-45BD-A063-4A92803A5EF9}" type="datetimeFigureOut">
              <a:rPr kumimoji="1" lang="ja-JP" altLang="en-US" smtClean="0"/>
              <a:t>2015/1/13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71E5032-13B4-451D-AF42-B9D9AD786509}" type="slidenum">
              <a:rPr kumimoji="1" lang="ja-JP" altLang="en-US" smtClean="0"/>
              <a:t>‹#›</a:t>
            </a:fld>
            <a:endParaRPr kumimoji="1" lang="ja-JP" altLang="en-US"/>
          </a:p>
        </p:txBody>
      </p:sp>
    </p:spTree>
    <p:extLst>
      <p:ext uri="{BB962C8B-B14F-4D97-AF65-F5344CB8AC3E}">
        <p14:creationId xmlns:p14="http://schemas.microsoft.com/office/powerpoint/2010/main" val="3522453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0145AD-AD46-45BD-A063-4A92803A5EF9}" type="datetimeFigureOut">
              <a:rPr kumimoji="1" lang="ja-JP" altLang="en-US" smtClean="0"/>
              <a:t>2015/1/13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1E5032-13B4-451D-AF42-B9D9AD786509}" type="slidenum">
              <a:rPr kumimoji="1" lang="ja-JP" altLang="en-US" smtClean="0"/>
              <a:t>‹#›</a:t>
            </a:fld>
            <a:endParaRPr kumimoji="1" lang="ja-JP" altLang="en-US"/>
          </a:p>
        </p:txBody>
      </p:sp>
    </p:spTree>
    <p:extLst>
      <p:ext uri="{BB962C8B-B14F-4D97-AF65-F5344CB8AC3E}">
        <p14:creationId xmlns:p14="http://schemas.microsoft.com/office/powerpoint/2010/main" val="2063217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720080"/>
          </a:xfrm>
          <a:solidFill>
            <a:srgbClr val="92D050"/>
          </a:solidFill>
          <a:ln>
            <a:solidFill>
              <a:srgbClr val="FFC000"/>
            </a:solidFill>
          </a:ln>
        </p:spPr>
        <p:txBody>
          <a:bodyPr>
            <a:normAutofit/>
          </a:bodyPr>
          <a:lstStyle/>
          <a:p>
            <a:r>
              <a:rPr kumimoji="1" lang="ja-JP" altLang="en-US" sz="2800" dirty="0" smtClean="0"/>
              <a:t>不祥事発生の背景・原因と防止対策</a:t>
            </a:r>
            <a:endParaRPr kumimoji="1" lang="ja-JP" altLang="en-US" sz="2800" dirty="0"/>
          </a:p>
        </p:txBody>
      </p:sp>
      <p:sp>
        <p:nvSpPr>
          <p:cNvPr id="5" name="テキスト プレースホルダー 4"/>
          <p:cNvSpPr>
            <a:spLocks noGrp="1"/>
          </p:cNvSpPr>
          <p:nvPr>
            <p:ph type="body" idx="1"/>
          </p:nvPr>
        </p:nvSpPr>
        <p:spPr>
          <a:xfrm>
            <a:off x="395536" y="1412776"/>
            <a:ext cx="4040188" cy="567754"/>
          </a:xfrm>
          <a:solidFill>
            <a:srgbClr val="FFC000"/>
          </a:solidFill>
          <a:ln>
            <a:solidFill>
              <a:srgbClr val="FF0000"/>
            </a:solidFill>
          </a:ln>
        </p:spPr>
        <p:txBody>
          <a:bodyPr/>
          <a:lstStyle/>
          <a:p>
            <a:r>
              <a:rPr kumimoji="1" lang="ja-JP" altLang="en-US" dirty="0" smtClean="0"/>
              <a:t>（１）交通事故・交通違反</a:t>
            </a:r>
            <a:endParaRPr kumimoji="1" lang="ja-JP" altLang="en-US" dirty="0"/>
          </a:p>
        </p:txBody>
      </p:sp>
      <p:sp>
        <p:nvSpPr>
          <p:cNvPr id="3" name="コンテンツ プレースホルダー 2"/>
          <p:cNvSpPr>
            <a:spLocks noGrp="1"/>
          </p:cNvSpPr>
          <p:nvPr>
            <p:ph sz="half" idx="2"/>
          </p:nvPr>
        </p:nvSpPr>
        <p:spPr>
          <a:xfrm>
            <a:off x="467544" y="2204864"/>
            <a:ext cx="4040188" cy="4311328"/>
          </a:xfrm>
          <a:solidFill>
            <a:srgbClr val="FFFF00"/>
          </a:solidFill>
          <a:ln>
            <a:solidFill>
              <a:srgbClr val="FF0000"/>
            </a:solidFill>
          </a:ln>
        </p:spPr>
        <p:txBody>
          <a:bodyPr>
            <a:normAutofit/>
          </a:bodyPr>
          <a:lstStyle/>
          <a:p>
            <a:pPr marL="0" indent="0">
              <a:buNone/>
            </a:pPr>
            <a:r>
              <a:rPr lang="ja-JP" altLang="en-US" sz="2000" b="1" dirty="0" smtClean="0">
                <a:solidFill>
                  <a:srgbClr val="FF0000"/>
                </a:solidFill>
                <a:effectLst>
                  <a:outerShdw blurRad="38100" dist="38100" dir="2700000" algn="tl">
                    <a:srgbClr val="000000">
                      <a:alpha val="43137"/>
                    </a:srgbClr>
                  </a:outerShdw>
                </a:effectLst>
              </a:rPr>
              <a:t>背景・原因</a:t>
            </a:r>
            <a:endParaRPr lang="en-US" altLang="ja-JP" sz="2000" b="1" dirty="0" smtClean="0">
              <a:solidFill>
                <a:srgbClr val="FF0000"/>
              </a:solidFill>
              <a:effectLst>
                <a:outerShdw blurRad="38100" dist="38100" dir="2700000" algn="tl">
                  <a:srgbClr val="000000">
                    <a:alpha val="43137"/>
                  </a:srgbClr>
                </a:outerShdw>
              </a:effectLst>
            </a:endParaRPr>
          </a:p>
          <a:p>
            <a:pPr marL="0" indent="0">
              <a:buNone/>
            </a:pPr>
            <a:r>
              <a:rPr lang="ja-JP" altLang="en-US" sz="2000" b="1" dirty="0"/>
              <a:t>　</a:t>
            </a:r>
            <a:r>
              <a:rPr lang="ja-JP" altLang="en-US" sz="2000" b="1" dirty="0" smtClean="0"/>
              <a:t>（１）規範意識や自覚が欠如してる。</a:t>
            </a:r>
            <a:endParaRPr lang="en-US" altLang="ja-JP" sz="2000" b="1" dirty="0" smtClean="0"/>
          </a:p>
          <a:p>
            <a:pPr marL="0" indent="0">
              <a:buNone/>
            </a:pPr>
            <a:r>
              <a:rPr lang="ja-JP" altLang="en-US" sz="2000" b="1" dirty="0" smtClean="0"/>
              <a:t>　　　　（教職員のおごり）</a:t>
            </a:r>
            <a:endParaRPr lang="en-US" altLang="ja-JP" sz="2000" b="1" dirty="0" smtClean="0"/>
          </a:p>
          <a:p>
            <a:pPr marL="0" indent="0">
              <a:buNone/>
            </a:pPr>
            <a:r>
              <a:rPr lang="ja-JP" altLang="en-US" sz="2000" b="1" dirty="0"/>
              <a:t>　</a:t>
            </a:r>
            <a:r>
              <a:rPr lang="ja-JP" altLang="en-US" sz="2000" b="1" dirty="0" smtClean="0"/>
              <a:t>（２）勤務時間外の行動は、職員の　　</a:t>
            </a:r>
            <a:endParaRPr lang="en-US" altLang="ja-JP" sz="2000" b="1" dirty="0" smtClean="0"/>
          </a:p>
          <a:p>
            <a:pPr marL="0" indent="0">
              <a:buNone/>
            </a:pPr>
            <a:r>
              <a:rPr lang="ja-JP" altLang="en-US" sz="2000" b="1" dirty="0"/>
              <a:t>　</a:t>
            </a:r>
            <a:r>
              <a:rPr lang="ja-JP" altLang="en-US" sz="2000" b="1" dirty="0" smtClean="0"/>
              <a:t>判断・自主性に任されており、開　</a:t>
            </a:r>
            <a:endParaRPr lang="en-US" altLang="ja-JP" sz="2000" b="1" dirty="0" smtClean="0"/>
          </a:p>
          <a:p>
            <a:pPr marL="0" indent="0">
              <a:buNone/>
            </a:pPr>
            <a:r>
              <a:rPr lang="ja-JP" altLang="en-US" sz="2000" b="1" dirty="0"/>
              <a:t>　</a:t>
            </a:r>
            <a:r>
              <a:rPr lang="ja-JP" altLang="en-US" sz="2000" b="1" dirty="0" smtClean="0"/>
              <a:t>放感がある。</a:t>
            </a:r>
            <a:endParaRPr lang="en-US" altLang="ja-JP" sz="2000" b="1" dirty="0" smtClean="0"/>
          </a:p>
          <a:p>
            <a:pPr marL="0" indent="0">
              <a:buNone/>
            </a:pPr>
            <a:endParaRPr lang="en-US" altLang="ja-JP" sz="2000" b="1" dirty="0"/>
          </a:p>
          <a:p>
            <a:pPr marL="0" indent="0">
              <a:buNone/>
            </a:pPr>
            <a:r>
              <a:rPr lang="ja-JP" altLang="en-US" sz="2000" b="1" dirty="0" smtClean="0"/>
              <a:t>　（３）職員相互に注意喚起しあう雰</a:t>
            </a:r>
            <a:endParaRPr lang="en-US" altLang="ja-JP" sz="2000" b="1" dirty="0" smtClean="0"/>
          </a:p>
          <a:p>
            <a:pPr marL="0" indent="0">
              <a:buNone/>
            </a:pPr>
            <a:r>
              <a:rPr lang="ja-JP" altLang="en-US" sz="2000" b="1" dirty="0"/>
              <a:t>　</a:t>
            </a:r>
            <a:r>
              <a:rPr lang="ja-JP" altLang="en-US" sz="2000" b="1" dirty="0" smtClean="0"/>
              <a:t>囲気が不足している。</a:t>
            </a:r>
            <a:endParaRPr lang="en-US" altLang="ja-JP" sz="2000" b="1" dirty="0" smtClean="0"/>
          </a:p>
        </p:txBody>
      </p:sp>
      <p:sp>
        <p:nvSpPr>
          <p:cNvPr id="7" name="コンテンツ プレースホルダー 6"/>
          <p:cNvSpPr>
            <a:spLocks noGrp="1"/>
          </p:cNvSpPr>
          <p:nvPr>
            <p:ph sz="quarter" idx="4"/>
          </p:nvPr>
        </p:nvSpPr>
        <p:spPr>
          <a:xfrm>
            <a:off x="4644008" y="2204864"/>
            <a:ext cx="4041775" cy="4311328"/>
          </a:xfrm>
          <a:solidFill>
            <a:srgbClr val="FFFF00"/>
          </a:solidFill>
          <a:ln>
            <a:solidFill>
              <a:srgbClr val="FF0000"/>
            </a:solidFill>
          </a:ln>
        </p:spPr>
        <p:txBody>
          <a:bodyPr>
            <a:normAutofit fontScale="92500" lnSpcReduction="20000"/>
          </a:bodyPr>
          <a:lstStyle/>
          <a:p>
            <a:pPr marL="0" indent="0">
              <a:buNone/>
            </a:pPr>
            <a:r>
              <a:rPr kumimoji="1" lang="ja-JP" altLang="en-US" sz="2000" b="1" dirty="0" smtClean="0">
                <a:solidFill>
                  <a:srgbClr val="FF0000"/>
                </a:solidFill>
                <a:effectLst>
                  <a:outerShdw blurRad="38100" dist="38100" dir="2700000" algn="tl">
                    <a:srgbClr val="000000">
                      <a:alpha val="43137"/>
                    </a:srgbClr>
                  </a:outerShdw>
                </a:effectLst>
              </a:rPr>
              <a:t>防止対策</a:t>
            </a:r>
            <a:endParaRPr kumimoji="1" lang="en-US" altLang="ja-JP" sz="2000" b="1" dirty="0" smtClean="0">
              <a:solidFill>
                <a:srgbClr val="FF0000"/>
              </a:solidFill>
              <a:effectLst>
                <a:outerShdw blurRad="38100" dist="38100" dir="2700000" algn="tl">
                  <a:srgbClr val="000000">
                    <a:alpha val="43137"/>
                  </a:srgbClr>
                </a:outerShdw>
              </a:effectLst>
            </a:endParaRPr>
          </a:p>
          <a:p>
            <a:pPr marL="0" indent="0">
              <a:buNone/>
            </a:pPr>
            <a:r>
              <a:rPr lang="ja-JP" altLang="en-US" sz="2000" b="1" dirty="0"/>
              <a:t>　</a:t>
            </a:r>
            <a:r>
              <a:rPr lang="ja-JP" altLang="en-US" sz="2000" b="1" dirty="0" smtClean="0"/>
              <a:t>（１）交通事故・違反の撲滅に対して自覚を促す服務規律研修を計画的に実施する。</a:t>
            </a:r>
            <a:endParaRPr lang="en-US" altLang="ja-JP" sz="2000" b="1" dirty="0" smtClean="0"/>
          </a:p>
          <a:p>
            <a:pPr marL="0" indent="0">
              <a:buNone/>
            </a:pPr>
            <a:r>
              <a:rPr kumimoji="1" lang="ja-JP" altLang="en-US" sz="2000" b="1" dirty="0" smtClean="0"/>
              <a:t>（２）ワークショップ型の研修を取り入れる等、</a:t>
            </a:r>
            <a:r>
              <a:rPr kumimoji="1" lang="ja-JP" altLang="en-US" sz="2000" i="1" u="sng" dirty="0" smtClean="0">
                <a:solidFill>
                  <a:srgbClr val="FF0000"/>
                </a:solidFill>
                <a:effectLst>
                  <a:outerShdw blurRad="38100" dist="38100" dir="2700000" algn="tl">
                    <a:srgbClr val="000000">
                      <a:alpha val="43137"/>
                    </a:srgbClr>
                  </a:outerShdw>
                </a:effectLst>
              </a:rPr>
              <a:t>自分の問題として自覚する</a:t>
            </a:r>
            <a:r>
              <a:rPr kumimoji="1" lang="ja-JP" altLang="en-US" sz="2000" b="1" dirty="0" smtClean="0"/>
              <a:t>よう研修の工夫・改善を行う。</a:t>
            </a:r>
            <a:r>
              <a:rPr kumimoji="1" lang="ja-JP" altLang="en-US" sz="2000" b="1" dirty="0"/>
              <a:t>　</a:t>
            </a:r>
            <a:endParaRPr kumimoji="1" lang="en-US" altLang="ja-JP" sz="2000" b="1" dirty="0" smtClean="0"/>
          </a:p>
          <a:p>
            <a:pPr marL="0" indent="0">
              <a:buNone/>
            </a:pPr>
            <a:endParaRPr kumimoji="1" lang="en-US" altLang="ja-JP" sz="2000" b="1" dirty="0" smtClean="0"/>
          </a:p>
          <a:p>
            <a:pPr marL="0" indent="0">
              <a:buNone/>
            </a:pPr>
            <a:r>
              <a:rPr kumimoji="1" lang="ja-JP" altLang="en-US" sz="2000" b="1" dirty="0" smtClean="0"/>
              <a:t>（３）育児や介護など家庭での役割を担っている職員には、管理職は当該教職員と面談の機会を持つなどして、本人の状況を確認するとともに必要に応じて指導する。</a:t>
            </a:r>
            <a:endParaRPr lang="en-US" altLang="ja-JP" sz="2000" b="1" dirty="0" smtClean="0"/>
          </a:p>
          <a:p>
            <a:pPr marL="0" indent="0">
              <a:buNone/>
            </a:pPr>
            <a:endParaRPr kumimoji="1" lang="en-US" altLang="ja-JP" sz="2000" b="1" dirty="0"/>
          </a:p>
          <a:p>
            <a:pPr marL="0" indent="0">
              <a:buNone/>
            </a:pPr>
            <a:r>
              <a:rPr kumimoji="1" lang="ja-JP" altLang="en-US" sz="2000" b="1" dirty="0" smtClean="0"/>
              <a:t>（４）安全運転の注意喚起を行う職場の習慣づくりを進める。</a:t>
            </a:r>
            <a:endParaRPr kumimoji="1" lang="ja-JP" altLang="en-US" sz="2000" b="1" dirty="0"/>
          </a:p>
        </p:txBody>
      </p:sp>
    </p:spTree>
    <p:extLst>
      <p:ext uri="{BB962C8B-B14F-4D97-AF65-F5344CB8AC3E}">
        <p14:creationId xmlns:p14="http://schemas.microsoft.com/office/powerpoint/2010/main" val="147519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7">
                                            <p:bg/>
                                          </p:spTgt>
                                        </p:tgtEl>
                                        <p:attrNameLst>
                                          <p:attrName>style.visibility</p:attrName>
                                        </p:attrNameLst>
                                      </p:cBhvr>
                                      <p:to>
                                        <p:strVal val="visible"/>
                                      </p:to>
                                    </p:set>
                                    <p:animEffect transition="in" filter="fade">
                                      <p:cBhvr>
                                        <p:cTn id="70" dur="1000"/>
                                        <p:tgtEl>
                                          <p:spTgt spid="7">
                                            <p:bg/>
                                          </p:spTgt>
                                        </p:tgtEl>
                                      </p:cBhvr>
                                    </p:animEffect>
                                    <p:anim calcmode="lin" valueType="num">
                                      <p:cBhvr>
                                        <p:cTn id="71" dur="1000" fill="hold"/>
                                        <p:tgtEl>
                                          <p:spTgt spid="7">
                                            <p:bg/>
                                          </p:spTgt>
                                        </p:tgtEl>
                                        <p:attrNameLst>
                                          <p:attrName>ppt_x</p:attrName>
                                        </p:attrNameLst>
                                      </p:cBhvr>
                                      <p:tavLst>
                                        <p:tav tm="0">
                                          <p:val>
                                            <p:strVal val="#ppt_x"/>
                                          </p:val>
                                        </p:tav>
                                        <p:tav tm="100000">
                                          <p:val>
                                            <p:strVal val="#ppt_x"/>
                                          </p:val>
                                        </p:tav>
                                      </p:tavLst>
                                    </p:anim>
                                    <p:anim calcmode="lin" valueType="num">
                                      <p:cBhvr>
                                        <p:cTn id="72" dur="1000" fill="hold"/>
                                        <p:tgtEl>
                                          <p:spTgt spid="7">
                                            <p:bg/>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7">
                                            <p:txEl>
                                              <p:pRg st="0" end="0"/>
                                            </p:txEl>
                                          </p:spTgt>
                                        </p:tgtEl>
                                        <p:attrNameLst>
                                          <p:attrName>style.visibility</p:attrName>
                                        </p:attrNameLst>
                                      </p:cBhvr>
                                      <p:to>
                                        <p:strVal val="visible"/>
                                      </p:to>
                                    </p:set>
                                    <p:animEffect transition="in" filter="fade">
                                      <p:cBhvr>
                                        <p:cTn id="77" dur="1000"/>
                                        <p:tgtEl>
                                          <p:spTgt spid="7">
                                            <p:txEl>
                                              <p:pRg st="0" end="0"/>
                                            </p:txEl>
                                          </p:spTgt>
                                        </p:tgtEl>
                                      </p:cBhvr>
                                    </p:animEffect>
                                    <p:anim calcmode="lin" valueType="num">
                                      <p:cBhvr>
                                        <p:cTn id="7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7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7">
                                            <p:txEl>
                                              <p:pRg st="1" end="1"/>
                                            </p:txEl>
                                          </p:spTgt>
                                        </p:tgtEl>
                                        <p:attrNameLst>
                                          <p:attrName>style.visibility</p:attrName>
                                        </p:attrNameLst>
                                      </p:cBhvr>
                                      <p:to>
                                        <p:strVal val="visible"/>
                                      </p:to>
                                    </p:set>
                                    <p:animEffect transition="in" filter="fade">
                                      <p:cBhvr>
                                        <p:cTn id="84" dur="1000"/>
                                        <p:tgtEl>
                                          <p:spTgt spid="7">
                                            <p:txEl>
                                              <p:pRg st="1" end="1"/>
                                            </p:txEl>
                                          </p:spTgt>
                                        </p:tgtEl>
                                      </p:cBhvr>
                                    </p:animEffect>
                                    <p:anim calcmode="lin" valueType="num">
                                      <p:cBhvr>
                                        <p:cTn id="8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8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7">
                                            <p:txEl>
                                              <p:pRg st="2" end="2"/>
                                            </p:txEl>
                                          </p:spTgt>
                                        </p:tgtEl>
                                        <p:attrNameLst>
                                          <p:attrName>style.visibility</p:attrName>
                                        </p:attrNameLst>
                                      </p:cBhvr>
                                      <p:to>
                                        <p:strVal val="visible"/>
                                      </p:to>
                                    </p:set>
                                    <p:animEffect transition="in" filter="fade">
                                      <p:cBhvr>
                                        <p:cTn id="91" dur="1000"/>
                                        <p:tgtEl>
                                          <p:spTgt spid="7">
                                            <p:txEl>
                                              <p:pRg st="2" end="2"/>
                                            </p:txEl>
                                          </p:spTgt>
                                        </p:tgtEl>
                                      </p:cBhvr>
                                    </p:animEffect>
                                    <p:anim calcmode="lin" valueType="num">
                                      <p:cBhvr>
                                        <p:cTn id="9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9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7">
                                            <p:txEl>
                                              <p:pRg st="4" end="4"/>
                                            </p:txEl>
                                          </p:spTgt>
                                        </p:tgtEl>
                                        <p:attrNameLst>
                                          <p:attrName>style.visibility</p:attrName>
                                        </p:attrNameLst>
                                      </p:cBhvr>
                                      <p:to>
                                        <p:strVal val="visible"/>
                                      </p:to>
                                    </p:set>
                                    <p:animEffect transition="in" filter="fade">
                                      <p:cBhvr>
                                        <p:cTn id="98" dur="1000"/>
                                        <p:tgtEl>
                                          <p:spTgt spid="7">
                                            <p:txEl>
                                              <p:pRg st="4" end="4"/>
                                            </p:txEl>
                                          </p:spTgt>
                                        </p:tgtEl>
                                      </p:cBhvr>
                                    </p:animEffect>
                                    <p:anim calcmode="lin" valueType="num">
                                      <p:cBhvr>
                                        <p:cTn id="99"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100"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7">
                                            <p:txEl>
                                              <p:pRg st="6" end="6"/>
                                            </p:txEl>
                                          </p:spTgt>
                                        </p:tgtEl>
                                        <p:attrNameLst>
                                          <p:attrName>style.visibility</p:attrName>
                                        </p:attrNameLst>
                                      </p:cBhvr>
                                      <p:to>
                                        <p:strVal val="visible"/>
                                      </p:to>
                                    </p:set>
                                    <p:animEffect transition="in" filter="fade">
                                      <p:cBhvr>
                                        <p:cTn id="105" dur="1000"/>
                                        <p:tgtEl>
                                          <p:spTgt spid="7">
                                            <p:txEl>
                                              <p:pRg st="6" end="6"/>
                                            </p:txEl>
                                          </p:spTgt>
                                        </p:tgtEl>
                                      </p:cBhvr>
                                    </p:animEffect>
                                    <p:anim calcmode="lin" valueType="num">
                                      <p:cBhvr>
                                        <p:cTn id="106"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107"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88640"/>
            <a:ext cx="8229600" cy="720080"/>
          </a:xfrm>
          <a:solidFill>
            <a:srgbClr val="FFC000"/>
          </a:solidFill>
          <a:ln>
            <a:solidFill>
              <a:srgbClr val="FF0000"/>
            </a:solidFill>
          </a:ln>
        </p:spPr>
        <p:txBody>
          <a:bodyPr>
            <a:noAutofit/>
          </a:bodyPr>
          <a:lstStyle/>
          <a:p>
            <a:r>
              <a:rPr kumimoji="1" lang="ja-JP" altLang="en-US" sz="2800" dirty="0" smtClean="0"/>
              <a:t>まとめ（不祥事発生の背景・原因と防止対策）</a:t>
            </a:r>
            <a:endParaRPr kumimoji="1" lang="ja-JP" altLang="en-US" sz="2800" dirty="0"/>
          </a:p>
        </p:txBody>
      </p:sp>
      <p:sp>
        <p:nvSpPr>
          <p:cNvPr id="3" name="テキスト プレースホルダー 2"/>
          <p:cNvSpPr>
            <a:spLocks noGrp="1"/>
          </p:cNvSpPr>
          <p:nvPr>
            <p:ph type="body" idx="1"/>
          </p:nvPr>
        </p:nvSpPr>
        <p:spPr>
          <a:xfrm>
            <a:off x="251520" y="1196752"/>
            <a:ext cx="2448272" cy="432048"/>
          </a:xfrm>
          <a:solidFill>
            <a:srgbClr val="FFC000"/>
          </a:solidFill>
          <a:ln>
            <a:solidFill>
              <a:srgbClr val="92D050"/>
            </a:solidFill>
          </a:ln>
        </p:spPr>
        <p:txBody>
          <a:bodyPr>
            <a:normAutofit lnSpcReduction="10000"/>
          </a:bodyPr>
          <a:lstStyle/>
          <a:p>
            <a:r>
              <a:rPr kumimoji="1" lang="ja-JP" altLang="en-US" dirty="0" smtClean="0">
                <a:solidFill>
                  <a:srgbClr val="FF0000"/>
                </a:solidFill>
              </a:rPr>
              <a:t>　背景・原因</a:t>
            </a:r>
            <a:endParaRPr kumimoji="1" lang="ja-JP" altLang="en-US" dirty="0">
              <a:solidFill>
                <a:srgbClr val="FF0000"/>
              </a:solidFill>
            </a:endParaRPr>
          </a:p>
        </p:txBody>
      </p:sp>
      <p:sp>
        <p:nvSpPr>
          <p:cNvPr id="4" name="コンテンツ プレースホルダー 3"/>
          <p:cNvSpPr>
            <a:spLocks noGrp="1"/>
          </p:cNvSpPr>
          <p:nvPr>
            <p:ph sz="half" idx="2"/>
          </p:nvPr>
        </p:nvSpPr>
        <p:spPr>
          <a:xfrm>
            <a:off x="107504" y="1916832"/>
            <a:ext cx="4320480" cy="4824535"/>
          </a:xfrm>
          <a:solidFill>
            <a:srgbClr val="FFFF00"/>
          </a:solidFill>
          <a:ln>
            <a:solidFill>
              <a:srgbClr val="FF0000"/>
            </a:solidFill>
          </a:ln>
        </p:spPr>
        <p:txBody>
          <a:bodyPr>
            <a:normAutofit lnSpcReduction="10000"/>
          </a:bodyPr>
          <a:lstStyle/>
          <a:p>
            <a:pPr marL="0" indent="0">
              <a:buNone/>
            </a:pPr>
            <a:r>
              <a:rPr kumimoji="1" lang="ja-JP" altLang="en-US" dirty="0" smtClean="0"/>
              <a:t>１　</a:t>
            </a:r>
            <a:r>
              <a:rPr kumimoji="1" lang="ja-JP" altLang="en-US" b="1" i="1" u="sng" dirty="0" smtClean="0">
                <a:solidFill>
                  <a:srgbClr val="FF0000"/>
                </a:solidFill>
                <a:effectLst>
                  <a:outerShdw blurRad="38100" dist="38100" dir="2700000" algn="tl">
                    <a:srgbClr val="000000">
                      <a:alpha val="43137"/>
                    </a:srgbClr>
                  </a:outerShdw>
                </a:effectLst>
              </a:rPr>
              <a:t>意識</a:t>
            </a:r>
            <a:r>
              <a:rPr kumimoji="1" lang="ja-JP" altLang="en-US" dirty="0" smtClean="0"/>
              <a:t>・知識の不足</a:t>
            </a:r>
            <a:endParaRPr kumimoji="1" lang="en-US" altLang="ja-JP" dirty="0" smtClean="0"/>
          </a:p>
          <a:p>
            <a:pPr marL="0" indent="0">
              <a:buNone/>
            </a:pPr>
            <a:r>
              <a:rPr kumimoji="1" lang="ja-JP" altLang="en-US" dirty="0" smtClean="0"/>
              <a:t>２　経験・技術の不足</a:t>
            </a:r>
            <a:endParaRPr kumimoji="1" lang="en-US" altLang="ja-JP" dirty="0" smtClean="0"/>
          </a:p>
          <a:p>
            <a:pPr marL="0" indent="0">
              <a:buNone/>
            </a:pPr>
            <a:r>
              <a:rPr kumimoji="1" lang="ja-JP" altLang="en-US" dirty="0" smtClean="0"/>
              <a:t>３　生活の余裕やゆとりの欠如</a:t>
            </a:r>
            <a:endParaRPr kumimoji="1" lang="en-US" altLang="ja-JP" dirty="0" smtClean="0"/>
          </a:p>
          <a:p>
            <a:pPr marL="0" indent="0">
              <a:buNone/>
            </a:pPr>
            <a:r>
              <a:rPr lang="ja-JP" altLang="en-US" dirty="0" smtClean="0"/>
              <a:t>４　学校における</a:t>
            </a:r>
            <a:r>
              <a:rPr lang="ja-JP" altLang="en-US" b="1" i="1" u="sng" dirty="0" smtClean="0">
                <a:solidFill>
                  <a:srgbClr val="FF0000"/>
                </a:solidFill>
                <a:effectLst>
                  <a:outerShdw blurRad="38100" dist="38100" dir="2700000" algn="tl">
                    <a:srgbClr val="000000">
                      <a:alpha val="43137"/>
                    </a:srgbClr>
                  </a:outerShdw>
                </a:effectLst>
              </a:rPr>
              <a:t>コンプライアン</a:t>
            </a:r>
            <a:endParaRPr lang="en-US" altLang="ja-JP" b="1" i="1" u="sng" dirty="0" smtClean="0">
              <a:solidFill>
                <a:srgbClr val="FF0000"/>
              </a:solidFill>
              <a:effectLst>
                <a:outerShdw blurRad="38100" dist="38100" dir="2700000" algn="tl">
                  <a:srgbClr val="000000">
                    <a:alpha val="43137"/>
                  </a:srgbClr>
                </a:outerShdw>
              </a:effectLst>
            </a:endParaRPr>
          </a:p>
          <a:p>
            <a:pPr marL="0" indent="0">
              <a:buNone/>
            </a:pPr>
            <a:r>
              <a:rPr lang="ja-JP" altLang="en-US" dirty="0"/>
              <a:t>　</a:t>
            </a:r>
            <a:r>
              <a:rPr lang="ja-JP" altLang="en-US" dirty="0" smtClean="0"/>
              <a:t>　</a:t>
            </a:r>
            <a:r>
              <a:rPr lang="ja-JP" altLang="en-US" b="1" i="1" u="sng" dirty="0" smtClean="0">
                <a:solidFill>
                  <a:srgbClr val="FF0000"/>
                </a:solidFill>
                <a:effectLst>
                  <a:outerShdw blurRad="38100" dist="38100" dir="2700000" algn="tl">
                    <a:srgbClr val="000000">
                      <a:alpha val="43137"/>
                    </a:srgbClr>
                  </a:outerShdw>
                </a:effectLst>
              </a:rPr>
              <a:t>ス推進体制の機能の不足</a:t>
            </a:r>
            <a:endParaRPr lang="en-US" altLang="ja-JP" b="1" i="1" u="sng" dirty="0" smtClean="0">
              <a:solidFill>
                <a:srgbClr val="FF0000"/>
              </a:solidFill>
              <a:effectLst>
                <a:outerShdw blurRad="38100" dist="38100" dir="2700000" algn="tl">
                  <a:srgbClr val="000000">
                    <a:alpha val="43137"/>
                  </a:srgbClr>
                </a:outerShdw>
              </a:effectLst>
            </a:endParaRPr>
          </a:p>
          <a:p>
            <a:pPr marL="0" indent="0">
              <a:buNone/>
            </a:pPr>
            <a:r>
              <a:rPr kumimoji="1" lang="ja-JP" altLang="en-US" dirty="0" smtClean="0"/>
              <a:t>５　資質・適性の欠如</a:t>
            </a:r>
            <a:endParaRPr kumimoji="1" lang="en-US" altLang="ja-JP" dirty="0" smtClean="0"/>
          </a:p>
          <a:p>
            <a:pPr marL="0" indent="0">
              <a:buNone/>
            </a:pPr>
            <a:r>
              <a:rPr lang="ja-JP" altLang="en-US" dirty="0" smtClean="0"/>
              <a:t>６　校内研修体制や研修機会の</a:t>
            </a:r>
            <a:endParaRPr lang="en-US" altLang="ja-JP" dirty="0" smtClean="0"/>
          </a:p>
          <a:p>
            <a:pPr marL="0" indent="0">
              <a:buNone/>
            </a:pPr>
            <a:r>
              <a:rPr kumimoji="1" lang="ja-JP" altLang="en-US" dirty="0"/>
              <a:t>　</a:t>
            </a:r>
            <a:r>
              <a:rPr kumimoji="1" lang="ja-JP" altLang="en-US" dirty="0" smtClean="0"/>
              <a:t>　不足</a:t>
            </a:r>
            <a:endParaRPr kumimoji="1" lang="en-US" altLang="ja-JP" dirty="0" smtClean="0"/>
          </a:p>
          <a:p>
            <a:pPr marL="0" indent="0">
              <a:buNone/>
            </a:pPr>
            <a:r>
              <a:rPr lang="ja-JP" altLang="en-US" dirty="0" smtClean="0"/>
              <a:t>７　個別指導での抑止力の欠如</a:t>
            </a:r>
            <a:endParaRPr lang="en-US" altLang="ja-JP" dirty="0" smtClean="0"/>
          </a:p>
          <a:p>
            <a:pPr marL="0" indent="0">
              <a:buNone/>
            </a:pPr>
            <a:r>
              <a:rPr kumimoji="1" lang="ja-JP" altLang="en-US" dirty="0" smtClean="0"/>
              <a:t>８　</a:t>
            </a:r>
            <a:r>
              <a:rPr kumimoji="1" lang="ja-JP" altLang="en-US" b="1" i="1" u="sng" dirty="0" smtClean="0">
                <a:solidFill>
                  <a:srgbClr val="FF0000"/>
                </a:solidFill>
                <a:effectLst>
                  <a:outerShdw blurRad="38100" dist="38100" dir="2700000" algn="tl">
                    <a:srgbClr val="000000">
                      <a:alpha val="43137"/>
                    </a:srgbClr>
                  </a:outerShdw>
                </a:effectLst>
              </a:rPr>
              <a:t>同僚との関係</a:t>
            </a:r>
            <a:endParaRPr kumimoji="1" lang="en-US" altLang="ja-JP" b="1" i="1" u="sng" dirty="0" smtClean="0">
              <a:solidFill>
                <a:srgbClr val="FF0000"/>
              </a:solidFill>
              <a:effectLst>
                <a:outerShdw blurRad="38100" dist="38100" dir="2700000" algn="tl">
                  <a:srgbClr val="000000">
                    <a:alpha val="43137"/>
                  </a:srgbClr>
                </a:outerShdw>
              </a:effectLst>
            </a:endParaRPr>
          </a:p>
          <a:p>
            <a:pPr marL="0" indent="0">
              <a:buNone/>
            </a:pPr>
            <a:r>
              <a:rPr lang="ja-JP" altLang="en-US" dirty="0" smtClean="0"/>
              <a:t>９　職場の地理的環境</a:t>
            </a:r>
            <a:endParaRPr kumimoji="1" lang="ja-JP" altLang="en-US" dirty="0"/>
          </a:p>
        </p:txBody>
      </p:sp>
      <p:sp>
        <p:nvSpPr>
          <p:cNvPr id="5" name="テキスト プレースホルダー 4"/>
          <p:cNvSpPr>
            <a:spLocks noGrp="1"/>
          </p:cNvSpPr>
          <p:nvPr>
            <p:ph type="body" sz="quarter" idx="3"/>
          </p:nvPr>
        </p:nvSpPr>
        <p:spPr>
          <a:xfrm>
            <a:off x="4645025" y="1196753"/>
            <a:ext cx="2231231" cy="432047"/>
          </a:xfrm>
          <a:solidFill>
            <a:srgbClr val="FFC000"/>
          </a:solidFill>
          <a:ln>
            <a:solidFill>
              <a:srgbClr val="00B050"/>
            </a:solidFill>
          </a:ln>
        </p:spPr>
        <p:txBody>
          <a:bodyPr>
            <a:normAutofit lnSpcReduction="10000"/>
          </a:bodyPr>
          <a:lstStyle/>
          <a:p>
            <a:r>
              <a:rPr kumimoji="1" lang="ja-JP" altLang="en-US" dirty="0" smtClean="0">
                <a:solidFill>
                  <a:srgbClr val="FF0000"/>
                </a:solidFill>
              </a:rPr>
              <a:t>　　防止対策</a:t>
            </a:r>
            <a:endParaRPr kumimoji="1" lang="ja-JP" altLang="en-US" dirty="0">
              <a:solidFill>
                <a:srgbClr val="FF0000"/>
              </a:solidFill>
            </a:endParaRPr>
          </a:p>
        </p:txBody>
      </p:sp>
      <p:sp>
        <p:nvSpPr>
          <p:cNvPr id="6" name="コンテンツ プレースホルダー 5"/>
          <p:cNvSpPr>
            <a:spLocks noGrp="1"/>
          </p:cNvSpPr>
          <p:nvPr>
            <p:ph sz="quarter" idx="4"/>
          </p:nvPr>
        </p:nvSpPr>
        <p:spPr>
          <a:xfrm>
            <a:off x="4645025" y="1916832"/>
            <a:ext cx="4319463" cy="4824536"/>
          </a:xfrm>
          <a:solidFill>
            <a:srgbClr val="FFFF00"/>
          </a:solidFill>
          <a:ln>
            <a:solidFill>
              <a:srgbClr val="FF0000"/>
            </a:solidFill>
          </a:ln>
        </p:spPr>
        <p:txBody>
          <a:bodyPr>
            <a:normAutofit fontScale="92500" lnSpcReduction="20000"/>
          </a:bodyPr>
          <a:lstStyle/>
          <a:p>
            <a:pPr marL="0" indent="0">
              <a:buNone/>
            </a:pPr>
            <a:r>
              <a:rPr kumimoji="1" lang="ja-JP" altLang="en-US" dirty="0" smtClean="0"/>
              <a:t>１　</a:t>
            </a:r>
            <a:r>
              <a:rPr kumimoji="1" lang="ja-JP" altLang="en-US" i="1" u="sng" dirty="0" smtClean="0">
                <a:solidFill>
                  <a:srgbClr val="FF0000"/>
                </a:solidFill>
                <a:effectLst>
                  <a:outerShdw blurRad="38100" dist="38100" dir="2700000" algn="tl">
                    <a:srgbClr val="000000">
                      <a:alpha val="43137"/>
                    </a:srgbClr>
                  </a:outerShdw>
                </a:effectLst>
              </a:rPr>
              <a:t>教職員一人一人の意識改革</a:t>
            </a:r>
            <a:endParaRPr kumimoji="1" lang="en-US" altLang="ja-JP" i="1" u="sng" dirty="0" smtClean="0">
              <a:solidFill>
                <a:srgbClr val="FF0000"/>
              </a:solidFill>
              <a:effectLst>
                <a:outerShdw blurRad="38100" dist="38100" dir="2700000" algn="tl">
                  <a:srgbClr val="000000">
                    <a:alpha val="43137"/>
                  </a:srgbClr>
                </a:outerShdw>
              </a:effectLst>
            </a:endParaRPr>
          </a:p>
          <a:p>
            <a:pPr marL="0" indent="0">
              <a:buNone/>
            </a:pPr>
            <a:r>
              <a:rPr lang="ja-JP" altLang="en-US" dirty="0" smtClean="0"/>
              <a:t>２　自己の資質・指導力向上の</a:t>
            </a:r>
            <a:endParaRPr lang="en-US" altLang="ja-JP" dirty="0" smtClean="0"/>
          </a:p>
          <a:p>
            <a:pPr marL="0" indent="0">
              <a:buNone/>
            </a:pPr>
            <a:r>
              <a:rPr lang="ja-JP" altLang="en-US" dirty="0"/>
              <a:t>　</a:t>
            </a:r>
            <a:r>
              <a:rPr lang="ja-JP" altLang="en-US" dirty="0" smtClean="0"/>
              <a:t>　取組</a:t>
            </a:r>
            <a:endParaRPr lang="en-US" altLang="ja-JP" dirty="0" smtClean="0"/>
          </a:p>
          <a:p>
            <a:pPr marL="0" indent="0">
              <a:buNone/>
            </a:pPr>
            <a:r>
              <a:rPr kumimoji="1" lang="ja-JP" altLang="en-US" dirty="0" smtClean="0"/>
              <a:t>３　</a:t>
            </a:r>
            <a:r>
              <a:rPr kumimoji="1" lang="ja-JP" altLang="en-US" i="1" u="sng" dirty="0" smtClean="0">
                <a:solidFill>
                  <a:srgbClr val="FF0000"/>
                </a:solidFill>
                <a:effectLst>
                  <a:outerShdw blurRad="38100" dist="38100" dir="2700000" algn="tl">
                    <a:srgbClr val="000000">
                      <a:alpha val="43137"/>
                    </a:srgbClr>
                  </a:outerShdw>
                </a:effectLst>
              </a:rPr>
              <a:t>教職員の相談・サポート体制</a:t>
            </a:r>
            <a:endParaRPr kumimoji="1" lang="en-US" altLang="ja-JP" i="1" u="sng" dirty="0" smtClean="0">
              <a:solidFill>
                <a:srgbClr val="FF0000"/>
              </a:solidFill>
              <a:effectLst>
                <a:outerShdw blurRad="38100" dist="38100" dir="2700000" algn="tl">
                  <a:srgbClr val="000000">
                    <a:alpha val="43137"/>
                  </a:srgbClr>
                </a:outerShdw>
              </a:effectLst>
            </a:endParaRPr>
          </a:p>
          <a:p>
            <a:pPr marL="0" indent="0">
              <a:buNone/>
            </a:pPr>
            <a:r>
              <a:rPr lang="ja-JP" altLang="en-US" dirty="0"/>
              <a:t>　</a:t>
            </a:r>
            <a:r>
              <a:rPr lang="ja-JP" altLang="en-US" dirty="0" smtClean="0"/>
              <a:t>　</a:t>
            </a:r>
            <a:r>
              <a:rPr kumimoji="1" lang="ja-JP" altLang="en-US" i="1" u="sng" dirty="0" smtClean="0">
                <a:solidFill>
                  <a:srgbClr val="FF0000"/>
                </a:solidFill>
                <a:effectLst>
                  <a:outerShdw blurRad="38100" dist="38100" dir="2700000" algn="tl">
                    <a:srgbClr val="000000">
                      <a:alpha val="43137"/>
                    </a:srgbClr>
                  </a:outerShdw>
                </a:effectLst>
              </a:rPr>
              <a:t>の充実</a:t>
            </a:r>
            <a:endParaRPr kumimoji="1" lang="en-US" altLang="ja-JP" i="1" u="sng" dirty="0" smtClean="0">
              <a:solidFill>
                <a:srgbClr val="FF0000"/>
              </a:solidFill>
              <a:effectLst>
                <a:outerShdw blurRad="38100" dist="38100" dir="2700000" algn="tl">
                  <a:srgbClr val="000000">
                    <a:alpha val="43137"/>
                  </a:srgbClr>
                </a:outerShdw>
              </a:effectLst>
            </a:endParaRPr>
          </a:p>
          <a:p>
            <a:pPr marL="0" indent="0">
              <a:buNone/>
            </a:pPr>
            <a:r>
              <a:rPr lang="ja-JP" altLang="en-US" dirty="0" smtClean="0"/>
              <a:t>４　コンプライアンス推進体制の</a:t>
            </a:r>
            <a:endParaRPr lang="en-US" altLang="ja-JP" dirty="0" smtClean="0"/>
          </a:p>
          <a:p>
            <a:pPr marL="0" indent="0">
              <a:buNone/>
            </a:pPr>
            <a:r>
              <a:rPr lang="ja-JP" altLang="en-US" dirty="0"/>
              <a:t>　</a:t>
            </a:r>
            <a:r>
              <a:rPr lang="ja-JP" altLang="en-US" dirty="0" smtClean="0"/>
              <a:t>　強化</a:t>
            </a:r>
            <a:endParaRPr lang="en-US" altLang="ja-JP" dirty="0" smtClean="0"/>
          </a:p>
          <a:p>
            <a:pPr marL="0" indent="0">
              <a:buNone/>
            </a:pPr>
            <a:r>
              <a:rPr kumimoji="1" lang="ja-JP" altLang="en-US" dirty="0" smtClean="0"/>
              <a:t>５　人材の確保</a:t>
            </a:r>
            <a:endParaRPr kumimoji="1" lang="en-US" altLang="ja-JP" dirty="0" smtClean="0"/>
          </a:p>
          <a:p>
            <a:pPr marL="0" indent="0">
              <a:buNone/>
            </a:pPr>
            <a:r>
              <a:rPr lang="ja-JP" altLang="en-US" dirty="0" smtClean="0"/>
              <a:t>６　</a:t>
            </a:r>
            <a:r>
              <a:rPr lang="ja-JP" altLang="en-US" b="1" i="1" u="sng" dirty="0" smtClean="0">
                <a:solidFill>
                  <a:srgbClr val="FF0000"/>
                </a:solidFill>
                <a:effectLst>
                  <a:outerShdw blurRad="38100" dist="38100" dir="2700000" algn="tl">
                    <a:srgbClr val="000000">
                      <a:alpha val="43137"/>
                    </a:srgbClr>
                  </a:outerShdw>
                </a:effectLst>
              </a:rPr>
              <a:t>研修体制や研修機会の充実</a:t>
            </a:r>
            <a:endParaRPr lang="en-US" altLang="ja-JP" b="1" i="1" u="sng" dirty="0" smtClean="0">
              <a:solidFill>
                <a:srgbClr val="FF0000"/>
              </a:solidFill>
              <a:effectLst>
                <a:outerShdw blurRad="38100" dist="38100" dir="2700000" algn="tl">
                  <a:srgbClr val="000000">
                    <a:alpha val="43137"/>
                  </a:srgbClr>
                </a:outerShdw>
              </a:effectLst>
            </a:endParaRPr>
          </a:p>
          <a:p>
            <a:pPr marL="0" indent="0">
              <a:buNone/>
            </a:pPr>
            <a:r>
              <a:rPr kumimoji="1" lang="ja-JP" altLang="en-US" dirty="0" smtClean="0"/>
              <a:t>７　</a:t>
            </a:r>
            <a:r>
              <a:rPr kumimoji="1" lang="ja-JP" altLang="en-US" b="1" i="1" u="sng" dirty="0" smtClean="0">
                <a:solidFill>
                  <a:srgbClr val="FF0000"/>
                </a:solidFill>
                <a:effectLst>
                  <a:outerShdw blurRad="38100" dist="38100" dir="2700000" algn="tl">
                    <a:srgbClr val="000000">
                      <a:alpha val="43137"/>
                    </a:srgbClr>
                  </a:outerShdw>
                </a:effectLst>
              </a:rPr>
              <a:t>風通しの良い職場環境づくり</a:t>
            </a:r>
            <a:endParaRPr kumimoji="1" lang="en-US" altLang="ja-JP" b="1" i="1" u="sng" dirty="0" smtClean="0">
              <a:solidFill>
                <a:srgbClr val="FF0000"/>
              </a:solidFill>
              <a:effectLst>
                <a:outerShdw blurRad="38100" dist="38100" dir="2700000" algn="tl">
                  <a:srgbClr val="000000">
                    <a:alpha val="43137"/>
                  </a:srgbClr>
                </a:outerShdw>
              </a:effectLst>
            </a:endParaRPr>
          </a:p>
          <a:p>
            <a:pPr marL="0" indent="0">
              <a:buNone/>
            </a:pPr>
            <a:r>
              <a:rPr lang="ja-JP" altLang="en-US" dirty="0"/>
              <a:t>　</a:t>
            </a:r>
            <a:r>
              <a:rPr lang="ja-JP" altLang="en-US" dirty="0" smtClean="0"/>
              <a:t>　</a:t>
            </a:r>
            <a:r>
              <a:rPr kumimoji="1" lang="ja-JP" altLang="en-US" dirty="0" smtClean="0"/>
              <a:t>の推進</a:t>
            </a:r>
            <a:endParaRPr kumimoji="1" lang="en-US" altLang="ja-JP" dirty="0" smtClean="0"/>
          </a:p>
          <a:p>
            <a:pPr marL="0" indent="0">
              <a:buNone/>
            </a:pPr>
            <a:r>
              <a:rPr lang="ja-JP" altLang="en-US" dirty="0" smtClean="0"/>
              <a:t>８　チェックリストを活用し、自分の</a:t>
            </a:r>
            <a:endParaRPr lang="en-US" altLang="ja-JP" dirty="0" smtClean="0"/>
          </a:p>
          <a:p>
            <a:pPr marL="0" indent="0">
              <a:buNone/>
            </a:pPr>
            <a:r>
              <a:rPr lang="ja-JP" altLang="en-US" dirty="0"/>
              <a:t>　</a:t>
            </a:r>
            <a:r>
              <a:rPr lang="ja-JP" altLang="en-US" dirty="0" smtClean="0"/>
              <a:t>　リスクの認識</a:t>
            </a:r>
            <a:endParaRPr lang="en-US" altLang="ja-JP" dirty="0" smtClean="0"/>
          </a:p>
          <a:p>
            <a:pPr marL="0" indent="0">
              <a:buNone/>
            </a:pPr>
            <a:r>
              <a:rPr lang="ja-JP" altLang="en-US" dirty="0" smtClean="0"/>
              <a:t>９</a:t>
            </a:r>
            <a:r>
              <a:rPr kumimoji="1" lang="ja-JP" altLang="en-US" dirty="0" smtClean="0"/>
              <a:t>　公共交通機関の利用促進</a:t>
            </a:r>
            <a:endParaRPr kumimoji="1" lang="ja-JP" altLang="en-US" dirty="0"/>
          </a:p>
        </p:txBody>
      </p:sp>
      <p:sp>
        <p:nvSpPr>
          <p:cNvPr id="7" name="円形吹き出し 6"/>
          <p:cNvSpPr/>
          <p:nvPr/>
        </p:nvSpPr>
        <p:spPr>
          <a:xfrm>
            <a:off x="3203848" y="-19768"/>
            <a:ext cx="4104456" cy="2512664"/>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i="1" dirty="0" smtClean="0">
                <a:solidFill>
                  <a:srgbClr val="00B0F0"/>
                </a:solidFill>
                <a:effectLst>
                  <a:outerShdw blurRad="38100" dist="38100" dir="2700000" algn="tl">
                    <a:srgbClr val="000000">
                      <a:alpha val="43137"/>
                    </a:srgbClr>
                  </a:outerShdw>
                </a:effectLst>
              </a:rPr>
              <a:t>知　</a:t>
            </a:r>
            <a:r>
              <a:rPr kumimoji="1" lang="ja-JP" altLang="en-US" sz="2000" b="1" i="1" dirty="0" smtClean="0">
                <a:solidFill>
                  <a:srgbClr val="00B0F0"/>
                </a:solidFill>
                <a:effectLst>
                  <a:outerShdw blurRad="38100" dist="38100" dir="2700000" algn="tl">
                    <a:srgbClr val="000000">
                      <a:alpha val="43137"/>
                    </a:srgbClr>
                  </a:outerShdw>
                </a:effectLst>
              </a:rPr>
              <a:t>　識　＆　</a:t>
            </a:r>
            <a:r>
              <a:rPr lang="ja-JP" altLang="en-US" sz="2000" b="1" i="1" dirty="0" smtClean="0">
                <a:solidFill>
                  <a:srgbClr val="00B0F0"/>
                </a:solidFill>
                <a:effectLst>
                  <a:outerShdw blurRad="38100" dist="38100" dir="2700000" algn="tl">
                    <a:srgbClr val="000000">
                      <a:alpha val="43137"/>
                    </a:srgbClr>
                  </a:outerShdw>
                </a:effectLst>
              </a:rPr>
              <a:t>意</a:t>
            </a:r>
            <a:r>
              <a:rPr lang="ja-JP" altLang="en-US" sz="2000" b="1" i="1" dirty="0" smtClean="0">
                <a:solidFill>
                  <a:srgbClr val="00B0F0"/>
                </a:solidFill>
                <a:effectLst>
                  <a:outerShdw blurRad="38100" dist="38100" dir="2700000" algn="tl">
                    <a:srgbClr val="000000">
                      <a:alpha val="43137"/>
                    </a:srgbClr>
                  </a:outerShdw>
                </a:effectLst>
              </a:rPr>
              <a:t>　識</a:t>
            </a:r>
            <a:endParaRPr lang="en-US" altLang="ja-JP" sz="2000" b="1" i="1" dirty="0" smtClean="0">
              <a:solidFill>
                <a:srgbClr val="00B0F0"/>
              </a:solidFill>
              <a:effectLst>
                <a:outerShdw blurRad="38100" dist="38100" dir="2700000" algn="tl">
                  <a:srgbClr val="000000">
                    <a:alpha val="43137"/>
                  </a:srgbClr>
                </a:outerShdw>
              </a:effectLst>
            </a:endParaRPr>
          </a:p>
          <a:p>
            <a:pPr algn="ctr"/>
            <a:endParaRPr kumimoji="1" lang="en-US" altLang="ja-JP" sz="2000" b="1" i="1" dirty="0" smtClean="0">
              <a:solidFill>
                <a:srgbClr val="00B0F0"/>
              </a:solidFill>
              <a:effectLst>
                <a:outerShdw blurRad="38100" dist="38100" dir="2700000" algn="tl">
                  <a:srgbClr val="000000">
                    <a:alpha val="43137"/>
                  </a:srgbClr>
                </a:outerShdw>
              </a:effectLst>
            </a:endParaRPr>
          </a:p>
          <a:p>
            <a:pPr algn="ctr"/>
            <a:r>
              <a:rPr kumimoji="1" lang="ja-JP" altLang="en-US" sz="2000" b="1" i="1" dirty="0" smtClean="0">
                <a:solidFill>
                  <a:srgbClr val="00B0F0"/>
                </a:solidFill>
                <a:effectLst>
                  <a:outerShdw blurRad="38100" dist="38100" dir="2700000" algn="tl">
                    <a:srgbClr val="000000">
                      <a:alpha val="43137"/>
                    </a:srgbClr>
                  </a:outerShdw>
                </a:effectLst>
              </a:rPr>
              <a:t>相談・サポート体制</a:t>
            </a:r>
            <a:endParaRPr kumimoji="1" lang="en-US" altLang="ja-JP" sz="2000" b="1" i="1" dirty="0" smtClean="0">
              <a:solidFill>
                <a:srgbClr val="00B0F0"/>
              </a:solidFill>
              <a:effectLst>
                <a:outerShdw blurRad="38100" dist="38100" dir="2700000" algn="tl">
                  <a:srgbClr val="000000">
                    <a:alpha val="43137"/>
                  </a:srgbClr>
                </a:outerShdw>
              </a:effectLst>
            </a:endParaRPr>
          </a:p>
          <a:p>
            <a:pPr algn="ctr"/>
            <a:endParaRPr lang="en-US" altLang="ja-JP" sz="2000" b="1" i="1" dirty="0" smtClean="0">
              <a:solidFill>
                <a:srgbClr val="00B0F0"/>
              </a:solidFill>
              <a:effectLst>
                <a:outerShdw blurRad="38100" dist="38100" dir="2700000" algn="tl">
                  <a:srgbClr val="000000">
                    <a:alpha val="43137"/>
                  </a:srgbClr>
                </a:outerShdw>
              </a:effectLst>
            </a:endParaRPr>
          </a:p>
          <a:p>
            <a:pPr algn="ctr"/>
            <a:r>
              <a:rPr lang="ja-JP" altLang="en-US" sz="2000" b="1" i="1" dirty="0" smtClean="0">
                <a:solidFill>
                  <a:srgbClr val="00B0F0"/>
                </a:solidFill>
                <a:effectLst>
                  <a:outerShdw blurRad="38100" dist="38100" dir="2700000" algn="tl">
                    <a:srgbClr val="000000">
                      <a:alpha val="43137"/>
                    </a:srgbClr>
                  </a:outerShdw>
                </a:effectLst>
              </a:rPr>
              <a:t>研　　修　　体　　制</a:t>
            </a:r>
            <a:endParaRPr kumimoji="1" lang="en-US" altLang="ja-JP" sz="2000" b="1" i="1" dirty="0" smtClean="0">
              <a:solidFill>
                <a:srgbClr val="00B0F0"/>
              </a:solidFill>
              <a:effectLst>
                <a:outerShdw blurRad="38100" dist="38100" dir="2700000" algn="tl">
                  <a:srgbClr val="000000">
                    <a:alpha val="43137"/>
                  </a:srgbClr>
                </a:outerShdw>
              </a:effectLst>
            </a:endParaRPr>
          </a:p>
          <a:p>
            <a:pPr algn="ctr"/>
            <a:endParaRPr kumimoji="1" lang="en-US" altLang="ja-JP" sz="2000" b="1" i="1" dirty="0" smtClean="0">
              <a:solidFill>
                <a:srgbClr val="00B0F0"/>
              </a:solidFill>
              <a:effectLst>
                <a:outerShdw blurRad="38100" dist="38100" dir="2700000" algn="tl">
                  <a:srgbClr val="000000">
                    <a:alpha val="43137"/>
                  </a:srgbClr>
                </a:outerShdw>
              </a:effectLst>
            </a:endParaRPr>
          </a:p>
          <a:p>
            <a:pPr algn="ctr"/>
            <a:r>
              <a:rPr lang="ja-JP" altLang="en-US" sz="2000" b="1" i="1" dirty="0" smtClean="0">
                <a:solidFill>
                  <a:srgbClr val="00B0F0"/>
                </a:solidFill>
                <a:effectLst>
                  <a:outerShdw blurRad="38100" dist="38100" dir="2700000" algn="tl">
                    <a:srgbClr val="000000">
                      <a:alpha val="43137"/>
                    </a:srgbClr>
                  </a:outerShdw>
                </a:effectLst>
              </a:rPr>
              <a:t>風</a:t>
            </a:r>
            <a:r>
              <a:rPr lang="ja-JP" altLang="en-US" sz="2000" b="1" i="1" dirty="0">
                <a:solidFill>
                  <a:srgbClr val="00B0F0"/>
                </a:solidFill>
                <a:effectLst>
                  <a:outerShdw blurRad="38100" dist="38100" dir="2700000" algn="tl">
                    <a:srgbClr val="000000">
                      <a:alpha val="43137"/>
                    </a:srgbClr>
                  </a:outerShdw>
                </a:effectLst>
              </a:rPr>
              <a:t>通しの</a:t>
            </a:r>
            <a:r>
              <a:rPr lang="ja-JP" altLang="en-US" sz="2000" b="1" i="1" dirty="0" smtClean="0">
                <a:solidFill>
                  <a:srgbClr val="00B0F0"/>
                </a:solidFill>
                <a:effectLst>
                  <a:outerShdw blurRad="38100" dist="38100" dir="2700000" algn="tl">
                    <a:srgbClr val="000000">
                      <a:alpha val="43137"/>
                    </a:srgbClr>
                  </a:outerShdw>
                </a:effectLst>
              </a:rPr>
              <a:t>良い職場環境</a:t>
            </a:r>
            <a:endParaRPr kumimoji="1" lang="ja-JP" altLang="en-US" sz="2000" b="1" i="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018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5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Effect transition="in" filter="fade">
                                      <p:cBhvr>
                                        <p:cTn id="47" dur="500"/>
                                        <p:tgtEl>
                                          <p:spTgt spid="4">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8" end="8"/>
                                            </p:txEl>
                                          </p:spTgt>
                                        </p:tgtEl>
                                        <p:attrNameLst>
                                          <p:attrName>style.visibility</p:attrName>
                                        </p:attrNameLst>
                                      </p:cBhvr>
                                      <p:to>
                                        <p:strVal val="visible"/>
                                      </p:to>
                                    </p:set>
                                    <p:animEffect transition="in" filter="fade">
                                      <p:cBhvr>
                                        <p:cTn id="52" dur="500"/>
                                        <p:tgtEl>
                                          <p:spTgt spid="4">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9" end="9"/>
                                            </p:txEl>
                                          </p:spTgt>
                                        </p:tgtEl>
                                        <p:attrNameLst>
                                          <p:attrName>style.visibility</p:attrName>
                                        </p:attrNameLst>
                                      </p:cBhvr>
                                      <p:to>
                                        <p:strVal val="visible"/>
                                      </p:to>
                                    </p:set>
                                    <p:animEffect transition="in" filter="fade">
                                      <p:cBhvr>
                                        <p:cTn id="57" dur="500"/>
                                        <p:tgtEl>
                                          <p:spTgt spid="4">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0" end="10"/>
                                            </p:txEl>
                                          </p:spTgt>
                                        </p:tgtEl>
                                        <p:attrNameLst>
                                          <p:attrName>style.visibility</p:attrName>
                                        </p:attrNameLst>
                                      </p:cBhvr>
                                      <p:to>
                                        <p:strVal val="visible"/>
                                      </p:to>
                                    </p:set>
                                    <p:animEffect transition="in" filter="fade">
                                      <p:cBhvr>
                                        <p:cTn id="62" dur="500"/>
                                        <p:tgtEl>
                                          <p:spTgt spid="4">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
                                            <p:bg/>
                                          </p:spTgt>
                                        </p:tgtEl>
                                        <p:attrNameLst>
                                          <p:attrName>style.visibility</p:attrName>
                                        </p:attrNameLst>
                                      </p:cBhvr>
                                      <p:to>
                                        <p:strVal val="visible"/>
                                      </p:to>
                                    </p:set>
                                    <p:animEffect transition="in" filter="fade">
                                      <p:cBhvr>
                                        <p:cTn id="67" dur="500"/>
                                        <p:tgtEl>
                                          <p:spTgt spid="6">
                                            <p:bg/>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6">
                                            <p:txEl>
                                              <p:pRg st="0" end="0"/>
                                            </p:txEl>
                                          </p:spTgt>
                                        </p:tgtEl>
                                        <p:attrNameLst>
                                          <p:attrName>style.visibility</p:attrName>
                                        </p:attrNameLst>
                                      </p:cBhvr>
                                      <p:to>
                                        <p:strVal val="visible"/>
                                      </p:to>
                                    </p:set>
                                    <p:animEffect transition="in" filter="fade">
                                      <p:cBhvr>
                                        <p:cTn id="72" dur="500"/>
                                        <p:tgtEl>
                                          <p:spTgt spid="6">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6">
                                            <p:txEl>
                                              <p:pRg st="1" end="1"/>
                                            </p:txEl>
                                          </p:spTgt>
                                        </p:tgtEl>
                                        <p:attrNameLst>
                                          <p:attrName>style.visibility</p:attrName>
                                        </p:attrNameLst>
                                      </p:cBhvr>
                                      <p:to>
                                        <p:strVal val="visible"/>
                                      </p:to>
                                    </p:set>
                                    <p:animEffect transition="in" filter="fade">
                                      <p:cBhvr>
                                        <p:cTn id="77" dur="500"/>
                                        <p:tgtEl>
                                          <p:spTgt spid="6">
                                            <p:txEl>
                                              <p:pRg st="1" end="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6">
                                            <p:txEl>
                                              <p:pRg st="2" end="2"/>
                                            </p:txEl>
                                          </p:spTgt>
                                        </p:tgtEl>
                                        <p:attrNameLst>
                                          <p:attrName>style.visibility</p:attrName>
                                        </p:attrNameLst>
                                      </p:cBhvr>
                                      <p:to>
                                        <p:strVal val="visible"/>
                                      </p:to>
                                    </p:set>
                                    <p:animEffect transition="in" filter="fade">
                                      <p:cBhvr>
                                        <p:cTn id="82" dur="500"/>
                                        <p:tgtEl>
                                          <p:spTgt spid="6">
                                            <p:txEl>
                                              <p:pRg st="2" end="2"/>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6">
                                            <p:txEl>
                                              <p:pRg st="3" end="3"/>
                                            </p:txEl>
                                          </p:spTgt>
                                        </p:tgtEl>
                                        <p:attrNameLst>
                                          <p:attrName>style.visibility</p:attrName>
                                        </p:attrNameLst>
                                      </p:cBhvr>
                                      <p:to>
                                        <p:strVal val="visible"/>
                                      </p:to>
                                    </p:set>
                                    <p:animEffect transition="in" filter="fade">
                                      <p:cBhvr>
                                        <p:cTn id="87" dur="500"/>
                                        <p:tgtEl>
                                          <p:spTgt spid="6">
                                            <p:txEl>
                                              <p:pRg st="3" end="3"/>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6">
                                            <p:txEl>
                                              <p:pRg st="4" end="4"/>
                                            </p:txEl>
                                          </p:spTgt>
                                        </p:tgtEl>
                                        <p:attrNameLst>
                                          <p:attrName>style.visibility</p:attrName>
                                        </p:attrNameLst>
                                      </p:cBhvr>
                                      <p:to>
                                        <p:strVal val="visible"/>
                                      </p:to>
                                    </p:set>
                                    <p:animEffect transition="in" filter="fade">
                                      <p:cBhvr>
                                        <p:cTn id="92" dur="500"/>
                                        <p:tgtEl>
                                          <p:spTgt spid="6">
                                            <p:txEl>
                                              <p:pRg st="4" end="4"/>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6">
                                            <p:txEl>
                                              <p:pRg st="5" end="5"/>
                                            </p:txEl>
                                          </p:spTgt>
                                        </p:tgtEl>
                                        <p:attrNameLst>
                                          <p:attrName>style.visibility</p:attrName>
                                        </p:attrNameLst>
                                      </p:cBhvr>
                                      <p:to>
                                        <p:strVal val="visible"/>
                                      </p:to>
                                    </p:set>
                                    <p:animEffect transition="in" filter="fade">
                                      <p:cBhvr>
                                        <p:cTn id="97" dur="500"/>
                                        <p:tgtEl>
                                          <p:spTgt spid="6">
                                            <p:txEl>
                                              <p:pRg st="5" end="5"/>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6">
                                            <p:txEl>
                                              <p:pRg st="6" end="6"/>
                                            </p:txEl>
                                          </p:spTgt>
                                        </p:tgtEl>
                                        <p:attrNameLst>
                                          <p:attrName>style.visibility</p:attrName>
                                        </p:attrNameLst>
                                      </p:cBhvr>
                                      <p:to>
                                        <p:strVal val="visible"/>
                                      </p:to>
                                    </p:set>
                                    <p:animEffect transition="in" filter="fade">
                                      <p:cBhvr>
                                        <p:cTn id="102" dur="500"/>
                                        <p:tgtEl>
                                          <p:spTgt spid="6">
                                            <p:txEl>
                                              <p:pRg st="6" end="6"/>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6">
                                            <p:txEl>
                                              <p:pRg st="7" end="7"/>
                                            </p:txEl>
                                          </p:spTgt>
                                        </p:tgtEl>
                                        <p:attrNameLst>
                                          <p:attrName>style.visibility</p:attrName>
                                        </p:attrNameLst>
                                      </p:cBhvr>
                                      <p:to>
                                        <p:strVal val="visible"/>
                                      </p:to>
                                    </p:set>
                                    <p:animEffect transition="in" filter="fade">
                                      <p:cBhvr>
                                        <p:cTn id="107" dur="500"/>
                                        <p:tgtEl>
                                          <p:spTgt spid="6">
                                            <p:txEl>
                                              <p:pRg st="7" end="7"/>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6">
                                            <p:txEl>
                                              <p:pRg st="8" end="8"/>
                                            </p:txEl>
                                          </p:spTgt>
                                        </p:tgtEl>
                                        <p:attrNameLst>
                                          <p:attrName>style.visibility</p:attrName>
                                        </p:attrNameLst>
                                      </p:cBhvr>
                                      <p:to>
                                        <p:strVal val="visible"/>
                                      </p:to>
                                    </p:set>
                                    <p:animEffect transition="in" filter="fade">
                                      <p:cBhvr>
                                        <p:cTn id="112" dur="500"/>
                                        <p:tgtEl>
                                          <p:spTgt spid="6">
                                            <p:txEl>
                                              <p:pRg st="8" end="8"/>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6">
                                            <p:txEl>
                                              <p:pRg st="9" end="9"/>
                                            </p:txEl>
                                          </p:spTgt>
                                        </p:tgtEl>
                                        <p:attrNameLst>
                                          <p:attrName>style.visibility</p:attrName>
                                        </p:attrNameLst>
                                      </p:cBhvr>
                                      <p:to>
                                        <p:strVal val="visible"/>
                                      </p:to>
                                    </p:set>
                                    <p:animEffect transition="in" filter="fade">
                                      <p:cBhvr>
                                        <p:cTn id="117" dur="500"/>
                                        <p:tgtEl>
                                          <p:spTgt spid="6">
                                            <p:txEl>
                                              <p:pRg st="9" end="9"/>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6">
                                            <p:txEl>
                                              <p:pRg st="10" end="10"/>
                                            </p:txEl>
                                          </p:spTgt>
                                        </p:tgtEl>
                                        <p:attrNameLst>
                                          <p:attrName>style.visibility</p:attrName>
                                        </p:attrNameLst>
                                      </p:cBhvr>
                                      <p:to>
                                        <p:strVal val="visible"/>
                                      </p:to>
                                    </p:set>
                                    <p:animEffect transition="in" filter="fade">
                                      <p:cBhvr>
                                        <p:cTn id="122" dur="500"/>
                                        <p:tgtEl>
                                          <p:spTgt spid="6">
                                            <p:txEl>
                                              <p:pRg st="10" end="10"/>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6">
                                            <p:txEl>
                                              <p:pRg st="11" end="11"/>
                                            </p:txEl>
                                          </p:spTgt>
                                        </p:tgtEl>
                                        <p:attrNameLst>
                                          <p:attrName>style.visibility</p:attrName>
                                        </p:attrNameLst>
                                      </p:cBhvr>
                                      <p:to>
                                        <p:strVal val="visible"/>
                                      </p:to>
                                    </p:set>
                                    <p:animEffect transition="in" filter="fade">
                                      <p:cBhvr>
                                        <p:cTn id="127" dur="500"/>
                                        <p:tgtEl>
                                          <p:spTgt spid="6">
                                            <p:txEl>
                                              <p:pRg st="11" end="11"/>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6">
                                            <p:txEl>
                                              <p:pRg st="12" end="12"/>
                                            </p:txEl>
                                          </p:spTgt>
                                        </p:tgtEl>
                                        <p:attrNameLst>
                                          <p:attrName>style.visibility</p:attrName>
                                        </p:attrNameLst>
                                      </p:cBhvr>
                                      <p:to>
                                        <p:strVal val="visible"/>
                                      </p:to>
                                    </p:set>
                                    <p:animEffect transition="in" filter="fade">
                                      <p:cBhvr>
                                        <p:cTn id="132" dur="500"/>
                                        <p:tgtEl>
                                          <p:spTgt spid="6">
                                            <p:txEl>
                                              <p:pRg st="12" end="12"/>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6">
                                            <p:txEl>
                                              <p:pRg st="13" end="13"/>
                                            </p:txEl>
                                          </p:spTgt>
                                        </p:tgtEl>
                                        <p:attrNameLst>
                                          <p:attrName>style.visibility</p:attrName>
                                        </p:attrNameLst>
                                      </p:cBhvr>
                                      <p:to>
                                        <p:strVal val="visible"/>
                                      </p:to>
                                    </p:set>
                                    <p:animEffect transition="in" filter="fade">
                                      <p:cBhvr>
                                        <p:cTn id="137" dur="500"/>
                                        <p:tgtEl>
                                          <p:spTgt spid="6">
                                            <p:txEl>
                                              <p:pRg st="13" end="13"/>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31" presetClass="entr" presetSubtype="0" fill="hold" grpId="0" nodeType="clickEffect">
                                  <p:stCondLst>
                                    <p:cond delay="0"/>
                                  </p:stCondLst>
                                  <p:childTnLst>
                                    <p:set>
                                      <p:cBhvr>
                                        <p:cTn id="141" dur="1" fill="hold">
                                          <p:stCondLst>
                                            <p:cond delay="0"/>
                                          </p:stCondLst>
                                        </p:cTn>
                                        <p:tgtEl>
                                          <p:spTgt spid="7"/>
                                        </p:tgtEl>
                                        <p:attrNameLst>
                                          <p:attrName>style.visibility</p:attrName>
                                        </p:attrNameLst>
                                      </p:cBhvr>
                                      <p:to>
                                        <p:strVal val="visible"/>
                                      </p:to>
                                    </p:set>
                                    <p:anim calcmode="lin" valueType="num">
                                      <p:cBhvr>
                                        <p:cTn id="142" dur="1000" fill="hold"/>
                                        <p:tgtEl>
                                          <p:spTgt spid="7"/>
                                        </p:tgtEl>
                                        <p:attrNameLst>
                                          <p:attrName>ppt_w</p:attrName>
                                        </p:attrNameLst>
                                      </p:cBhvr>
                                      <p:tavLst>
                                        <p:tav tm="0">
                                          <p:val>
                                            <p:fltVal val="0"/>
                                          </p:val>
                                        </p:tav>
                                        <p:tav tm="100000">
                                          <p:val>
                                            <p:strVal val="#ppt_w"/>
                                          </p:val>
                                        </p:tav>
                                      </p:tavLst>
                                    </p:anim>
                                    <p:anim calcmode="lin" valueType="num">
                                      <p:cBhvr>
                                        <p:cTn id="143" dur="1000" fill="hold"/>
                                        <p:tgtEl>
                                          <p:spTgt spid="7"/>
                                        </p:tgtEl>
                                        <p:attrNameLst>
                                          <p:attrName>ppt_h</p:attrName>
                                        </p:attrNameLst>
                                      </p:cBhvr>
                                      <p:tavLst>
                                        <p:tav tm="0">
                                          <p:val>
                                            <p:fltVal val="0"/>
                                          </p:val>
                                        </p:tav>
                                        <p:tav tm="100000">
                                          <p:val>
                                            <p:strVal val="#ppt_h"/>
                                          </p:val>
                                        </p:tav>
                                      </p:tavLst>
                                    </p:anim>
                                    <p:anim calcmode="lin" valueType="num">
                                      <p:cBhvr>
                                        <p:cTn id="144" dur="1000" fill="hold"/>
                                        <p:tgtEl>
                                          <p:spTgt spid="7"/>
                                        </p:tgtEl>
                                        <p:attrNameLst>
                                          <p:attrName>style.rotation</p:attrName>
                                        </p:attrNameLst>
                                      </p:cBhvr>
                                      <p:tavLst>
                                        <p:tav tm="0">
                                          <p:val>
                                            <p:fltVal val="90"/>
                                          </p:val>
                                        </p:tav>
                                        <p:tav tm="100000">
                                          <p:val>
                                            <p:fltVal val="0"/>
                                          </p:val>
                                        </p:tav>
                                      </p:tavLst>
                                    </p:anim>
                                    <p:animEffect transition="in" filter="fade">
                                      <p:cBhvr>
                                        <p:cTn id="14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build="p"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sz="half" idx="2"/>
          </p:nvPr>
        </p:nvSpPr>
        <p:spPr>
          <a:xfrm>
            <a:off x="539552" y="1077888"/>
            <a:ext cx="3957836" cy="5591472"/>
          </a:xfrm>
          <a:solidFill>
            <a:srgbClr val="FFFF00"/>
          </a:solidFill>
          <a:ln>
            <a:solidFill>
              <a:srgbClr val="FF0000"/>
            </a:solidFill>
          </a:ln>
        </p:spPr>
        <p:txBody>
          <a:bodyPr>
            <a:normAutofit/>
          </a:bodyPr>
          <a:lstStyle/>
          <a:p>
            <a:pPr marL="0" indent="0">
              <a:buNone/>
            </a:pPr>
            <a:r>
              <a:rPr lang="ja-JP" altLang="en-US" sz="2000" b="1" dirty="0" smtClean="0">
                <a:solidFill>
                  <a:srgbClr val="FF0000"/>
                </a:solidFill>
                <a:effectLst>
                  <a:outerShdw blurRad="38100" dist="38100" dir="2700000" algn="tl">
                    <a:srgbClr val="000000">
                      <a:alpha val="43137"/>
                    </a:srgbClr>
                  </a:outerShdw>
                </a:effectLst>
              </a:rPr>
              <a:t>原因・背景</a:t>
            </a:r>
            <a:r>
              <a:rPr lang="ja-JP" altLang="en-US" sz="2000" b="1" dirty="0"/>
              <a:t>　</a:t>
            </a:r>
            <a:endParaRPr lang="en-US" altLang="ja-JP" sz="2000" b="1" dirty="0" smtClean="0"/>
          </a:p>
          <a:p>
            <a:pPr marL="0" indent="0">
              <a:buNone/>
            </a:pPr>
            <a:endParaRPr lang="en-US" altLang="ja-JP" sz="2000" b="1" dirty="0" smtClean="0"/>
          </a:p>
          <a:p>
            <a:pPr marL="0" indent="0">
              <a:buNone/>
            </a:pPr>
            <a:r>
              <a:rPr lang="ja-JP" altLang="en-US" sz="2000" b="1" dirty="0" smtClean="0"/>
              <a:t>　（１）アルコール摂取量と酔いが冷めるまでの時間に関する</a:t>
            </a:r>
            <a:r>
              <a:rPr lang="ja-JP" altLang="en-US" sz="2000" b="1" i="1" u="sng" dirty="0" smtClean="0">
                <a:solidFill>
                  <a:srgbClr val="FF0000"/>
                </a:solidFill>
              </a:rPr>
              <a:t>認識の甘さがある。</a:t>
            </a:r>
            <a:endParaRPr lang="en-US" altLang="ja-JP" sz="2000" b="1" i="1" u="sng" dirty="0" smtClean="0">
              <a:solidFill>
                <a:srgbClr val="FF0000"/>
              </a:solidFill>
            </a:endParaRPr>
          </a:p>
          <a:p>
            <a:pPr marL="0" indent="0">
              <a:buNone/>
            </a:pPr>
            <a:endParaRPr kumimoji="1" lang="en-US" altLang="ja-JP" sz="2000" b="1" dirty="0"/>
          </a:p>
          <a:p>
            <a:pPr marL="0" indent="0">
              <a:buNone/>
            </a:pPr>
            <a:r>
              <a:rPr lang="ja-JP" altLang="en-US" sz="2000" b="1" dirty="0" smtClean="0"/>
              <a:t>　（２）飲酒運転は絶対におこなってはいけないという自覚が欠如している。</a:t>
            </a:r>
            <a:endParaRPr lang="en-US" altLang="ja-JP" sz="2000" b="1" dirty="0" smtClean="0"/>
          </a:p>
          <a:p>
            <a:pPr marL="0" indent="0">
              <a:buNone/>
            </a:pPr>
            <a:endParaRPr kumimoji="1" lang="en-US" altLang="ja-JP" sz="2000" b="1" dirty="0"/>
          </a:p>
          <a:p>
            <a:pPr marL="0" indent="0">
              <a:buNone/>
            </a:pPr>
            <a:r>
              <a:rPr lang="ja-JP" altLang="en-US" sz="2000" b="1" dirty="0" smtClean="0"/>
              <a:t>　（３）勤務時間外の行動に開放感がありすぎる。</a:t>
            </a:r>
            <a:endParaRPr lang="en-US" altLang="ja-JP" sz="2000" b="1" dirty="0" smtClean="0"/>
          </a:p>
          <a:p>
            <a:pPr marL="0" indent="0">
              <a:buNone/>
            </a:pPr>
            <a:endParaRPr lang="en-US" altLang="ja-JP" sz="2000" b="1" dirty="0"/>
          </a:p>
          <a:p>
            <a:pPr marL="0" indent="0">
              <a:buNone/>
            </a:pPr>
            <a:r>
              <a:rPr lang="ja-JP" altLang="en-US" sz="2000" b="1" dirty="0" smtClean="0"/>
              <a:t>　　（４）飲酒について</a:t>
            </a:r>
            <a:r>
              <a:rPr lang="ja-JP" altLang="en-US" sz="2000" b="1" i="1" u="sng" dirty="0" smtClean="0">
                <a:solidFill>
                  <a:srgbClr val="FF0000"/>
                </a:solidFill>
              </a:rPr>
              <a:t>職員相互に注意喚起し合うような雰囲気が不足</a:t>
            </a:r>
            <a:r>
              <a:rPr lang="ja-JP" altLang="en-US" sz="2000" b="1" dirty="0" smtClean="0"/>
              <a:t>している。</a:t>
            </a:r>
            <a:r>
              <a:rPr lang="ja-JP" altLang="en-US" b="1" dirty="0" smtClean="0"/>
              <a:t>　</a:t>
            </a:r>
            <a:endParaRPr kumimoji="1" lang="ja-JP" altLang="en-US" b="1" dirty="0"/>
          </a:p>
        </p:txBody>
      </p:sp>
      <p:sp>
        <p:nvSpPr>
          <p:cNvPr id="6" name="コンテンツ プレースホルダー 5"/>
          <p:cNvSpPr>
            <a:spLocks noGrp="1"/>
          </p:cNvSpPr>
          <p:nvPr>
            <p:ph sz="quarter" idx="4"/>
          </p:nvPr>
        </p:nvSpPr>
        <p:spPr>
          <a:xfrm>
            <a:off x="4645025" y="1142420"/>
            <a:ext cx="4103439" cy="5526940"/>
          </a:xfrm>
          <a:solidFill>
            <a:srgbClr val="FFFF00"/>
          </a:solidFill>
          <a:ln>
            <a:solidFill>
              <a:srgbClr val="FF0000"/>
            </a:solidFill>
          </a:ln>
        </p:spPr>
        <p:txBody>
          <a:bodyPr>
            <a:normAutofit lnSpcReduction="10000"/>
          </a:bodyPr>
          <a:lstStyle/>
          <a:p>
            <a:pPr marL="0" indent="0">
              <a:buNone/>
            </a:pPr>
            <a:r>
              <a:rPr lang="ja-JP" altLang="en-US" sz="2200" b="1" dirty="0" smtClean="0">
                <a:solidFill>
                  <a:srgbClr val="FF0000"/>
                </a:solidFill>
                <a:effectLst>
                  <a:outerShdw blurRad="38100" dist="38100" dir="2700000" algn="tl">
                    <a:srgbClr val="000000">
                      <a:alpha val="43137"/>
                    </a:srgbClr>
                  </a:outerShdw>
                </a:effectLst>
              </a:rPr>
              <a:t>防止対策</a:t>
            </a:r>
            <a:endParaRPr lang="en-US" altLang="ja-JP" sz="2200" b="1" dirty="0" smtClean="0">
              <a:solidFill>
                <a:srgbClr val="FF0000"/>
              </a:solidFill>
              <a:effectLst>
                <a:outerShdw blurRad="38100" dist="38100" dir="2700000" algn="tl">
                  <a:srgbClr val="000000">
                    <a:alpha val="43137"/>
                  </a:srgbClr>
                </a:outerShdw>
              </a:effectLst>
            </a:endParaRPr>
          </a:p>
          <a:p>
            <a:pPr marL="0" indent="0">
              <a:buNone/>
            </a:pPr>
            <a:endParaRPr kumimoji="1" lang="en-US" altLang="ja-JP" dirty="0" smtClean="0"/>
          </a:p>
          <a:p>
            <a:pPr marL="0" indent="0">
              <a:buNone/>
            </a:pPr>
            <a:r>
              <a:rPr kumimoji="1" lang="ja-JP" altLang="en-US" sz="2200" b="1" dirty="0" smtClean="0"/>
              <a:t>（１）</a:t>
            </a:r>
            <a:r>
              <a:rPr kumimoji="1" lang="ja-JP" altLang="en-US" sz="2200" b="1" i="1" u="sng" dirty="0" smtClean="0">
                <a:solidFill>
                  <a:srgbClr val="FF0000"/>
                </a:solidFill>
              </a:rPr>
              <a:t>分解時間についての研修</a:t>
            </a:r>
            <a:endParaRPr kumimoji="1" lang="en-US" altLang="ja-JP" sz="2200" b="1" i="1" u="sng" dirty="0" smtClean="0">
              <a:solidFill>
                <a:srgbClr val="FF0000"/>
              </a:solidFill>
            </a:endParaRPr>
          </a:p>
          <a:p>
            <a:pPr marL="0" indent="0">
              <a:buNone/>
            </a:pPr>
            <a:r>
              <a:rPr lang="ja-JP" altLang="en-US" sz="2200" b="1" dirty="0" smtClean="0"/>
              <a:t>（２）飲酒する際は通勤時に公的交通機関を利用する。</a:t>
            </a:r>
            <a:endParaRPr lang="en-US" altLang="ja-JP" sz="2200" b="1" dirty="0" smtClean="0"/>
          </a:p>
          <a:p>
            <a:pPr marL="0" indent="0">
              <a:buNone/>
            </a:pPr>
            <a:r>
              <a:rPr kumimoji="1" lang="ja-JP" altLang="en-US" sz="2200" b="1" dirty="0" smtClean="0"/>
              <a:t>（３）宴席の際には帰路の手段を話し合ったり、確認したりする。</a:t>
            </a:r>
            <a:endParaRPr kumimoji="1" lang="en-US" altLang="ja-JP" sz="2200" b="1" dirty="0" smtClean="0"/>
          </a:p>
          <a:p>
            <a:pPr marL="0" indent="0">
              <a:buNone/>
            </a:pPr>
            <a:r>
              <a:rPr lang="ja-JP" altLang="en-US" sz="2200" b="1" dirty="0"/>
              <a:t>（４</a:t>
            </a:r>
            <a:r>
              <a:rPr lang="ja-JP" altLang="en-US" sz="2200" b="1" dirty="0" smtClean="0"/>
              <a:t>）勤務中にアルコールの臭いがする職員に管理職が確認し、必要に応じて厳しく指導する。</a:t>
            </a:r>
            <a:endParaRPr lang="en-US" altLang="ja-JP" sz="2200" b="1" dirty="0" smtClean="0"/>
          </a:p>
          <a:p>
            <a:pPr marL="0" indent="0">
              <a:buNone/>
            </a:pPr>
            <a:r>
              <a:rPr lang="ja-JP" altLang="en-US" sz="2200" b="1" dirty="0" smtClean="0"/>
              <a:t>（５）</a:t>
            </a:r>
            <a:r>
              <a:rPr lang="ja-JP" altLang="en-US" sz="2200" b="1" i="1" u="sng" dirty="0" smtClean="0">
                <a:solidFill>
                  <a:srgbClr val="FF0000"/>
                </a:solidFill>
              </a:rPr>
              <a:t>設定する日程場所の配慮を行う。</a:t>
            </a:r>
            <a:endParaRPr lang="en-US" altLang="ja-JP" sz="2200" b="1" i="1" u="sng" dirty="0" smtClean="0">
              <a:solidFill>
                <a:srgbClr val="FF0000"/>
              </a:solidFill>
            </a:endParaRPr>
          </a:p>
          <a:p>
            <a:pPr marL="0" indent="0">
              <a:buNone/>
            </a:pPr>
            <a:r>
              <a:rPr lang="ja-JP" altLang="en-US" sz="2200" b="1" dirty="0"/>
              <a:t>（６</a:t>
            </a:r>
            <a:r>
              <a:rPr lang="ja-JP" altLang="en-US" sz="2200" b="1" dirty="0" smtClean="0"/>
              <a:t>）飲酒の機会には</a:t>
            </a:r>
            <a:r>
              <a:rPr lang="ja-JP" altLang="en-US" sz="2200" b="1" i="1" u="sng" dirty="0" smtClean="0">
                <a:solidFill>
                  <a:srgbClr val="FF0000"/>
                </a:solidFill>
              </a:rPr>
              <a:t>帰りの声掛けや見届けとともに、翌日の運転への注意喚起を行う</a:t>
            </a:r>
            <a:r>
              <a:rPr lang="ja-JP" altLang="en-US" sz="2200" b="1" dirty="0" smtClean="0"/>
              <a:t>職場の環境づくりを行う。</a:t>
            </a:r>
            <a:endParaRPr lang="en-US" altLang="ja-JP" sz="2200" b="1" dirty="0" smtClean="0"/>
          </a:p>
          <a:p>
            <a:pPr marL="0" indent="0">
              <a:buNone/>
            </a:pPr>
            <a:endParaRPr kumimoji="1" lang="ja-JP" altLang="en-US" dirty="0"/>
          </a:p>
        </p:txBody>
      </p:sp>
      <p:sp>
        <p:nvSpPr>
          <p:cNvPr id="5" name="テキスト ボックス 4"/>
          <p:cNvSpPr txBox="1"/>
          <p:nvPr/>
        </p:nvSpPr>
        <p:spPr>
          <a:xfrm>
            <a:off x="907976" y="773088"/>
            <a:ext cx="3024336" cy="369332"/>
          </a:xfrm>
          <a:prstGeom prst="rect">
            <a:avLst/>
          </a:prstGeom>
          <a:noFill/>
        </p:spPr>
        <p:txBody>
          <a:bodyPr wrap="square" rtlCol="0">
            <a:spAutoFit/>
          </a:bodyPr>
          <a:lstStyle/>
          <a:p>
            <a:endParaRPr kumimoji="1" lang="ja-JP" altLang="en-US" dirty="0"/>
          </a:p>
        </p:txBody>
      </p:sp>
      <p:sp>
        <p:nvSpPr>
          <p:cNvPr id="7" name="テキスト ボックス 6"/>
          <p:cNvSpPr txBox="1"/>
          <p:nvPr/>
        </p:nvSpPr>
        <p:spPr>
          <a:xfrm>
            <a:off x="755576" y="521607"/>
            <a:ext cx="3024336" cy="369332"/>
          </a:xfrm>
          <a:prstGeom prst="rect">
            <a:avLst/>
          </a:prstGeom>
          <a:noFill/>
        </p:spPr>
        <p:txBody>
          <a:bodyPr wrap="square" rtlCol="0">
            <a:spAutoFit/>
          </a:bodyPr>
          <a:lstStyle/>
          <a:p>
            <a:endParaRPr kumimoji="1" lang="ja-JP" altLang="en-US" dirty="0"/>
          </a:p>
        </p:txBody>
      </p:sp>
      <p:sp>
        <p:nvSpPr>
          <p:cNvPr id="8" name="テキスト ボックス 7"/>
          <p:cNvSpPr txBox="1"/>
          <p:nvPr/>
        </p:nvSpPr>
        <p:spPr>
          <a:xfrm>
            <a:off x="1060376" y="639870"/>
            <a:ext cx="3024336" cy="369332"/>
          </a:xfrm>
          <a:prstGeom prst="rect">
            <a:avLst/>
          </a:prstGeom>
          <a:noFill/>
        </p:spPr>
        <p:txBody>
          <a:bodyPr wrap="square" rtlCol="0">
            <a:spAutoFit/>
          </a:bodyPr>
          <a:lstStyle/>
          <a:p>
            <a:endParaRPr kumimoji="1" lang="ja-JP" altLang="en-US" dirty="0"/>
          </a:p>
        </p:txBody>
      </p:sp>
      <p:sp>
        <p:nvSpPr>
          <p:cNvPr id="9" name="テキスト ボックス 8"/>
          <p:cNvSpPr txBox="1"/>
          <p:nvPr/>
        </p:nvSpPr>
        <p:spPr>
          <a:xfrm>
            <a:off x="1212776" y="1077888"/>
            <a:ext cx="3024336" cy="369332"/>
          </a:xfrm>
          <a:prstGeom prst="rect">
            <a:avLst/>
          </a:prstGeom>
          <a:noFill/>
        </p:spPr>
        <p:txBody>
          <a:bodyPr wrap="square" rtlCol="0">
            <a:spAutoFit/>
          </a:bodyPr>
          <a:lstStyle/>
          <a:p>
            <a:endParaRPr kumimoji="1" lang="ja-JP" altLang="en-US" dirty="0"/>
          </a:p>
        </p:txBody>
      </p:sp>
      <p:sp>
        <p:nvSpPr>
          <p:cNvPr id="10" name="テキスト ボックス 9"/>
          <p:cNvSpPr txBox="1"/>
          <p:nvPr/>
        </p:nvSpPr>
        <p:spPr>
          <a:xfrm>
            <a:off x="611560" y="436022"/>
            <a:ext cx="3024336" cy="461665"/>
          </a:xfrm>
          <a:prstGeom prst="rect">
            <a:avLst/>
          </a:prstGeom>
          <a:solidFill>
            <a:srgbClr val="FFC000"/>
          </a:solidFill>
          <a:ln>
            <a:solidFill>
              <a:srgbClr val="FF0000"/>
            </a:solidFill>
          </a:ln>
        </p:spPr>
        <p:txBody>
          <a:bodyPr wrap="square" rtlCol="0">
            <a:spAutoFit/>
          </a:bodyPr>
          <a:lstStyle/>
          <a:p>
            <a:r>
              <a:rPr kumimoji="1" lang="ja-JP" altLang="en-US" sz="2400" dirty="0" smtClean="0"/>
              <a:t>（２）酒気帯び運転</a:t>
            </a:r>
            <a:endParaRPr kumimoji="1" lang="ja-JP" altLang="en-US" sz="2400" dirty="0"/>
          </a:p>
        </p:txBody>
      </p:sp>
    </p:spTree>
    <p:extLst>
      <p:ext uri="{BB962C8B-B14F-4D97-AF65-F5344CB8AC3E}">
        <p14:creationId xmlns:p14="http://schemas.microsoft.com/office/powerpoint/2010/main" val="4074283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fade">
                                      <p:cBhvr>
                                        <p:cTn id="35" dur="1000"/>
                                        <p:tgtEl>
                                          <p:spTgt spid="4">
                                            <p:txEl>
                                              <p:pRg st="6" end="6"/>
                                            </p:txEl>
                                          </p:spTgt>
                                        </p:tgtEl>
                                      </p:cBhvr>
                                    </p:animEffect>
                                    <p:anim calcmode="lin" valueType="num">
                                      <p:cBhvr>
                                        <p:cTn id="36"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fade">
                                      <p:cBhvr>
                                        <p:cTn id="42" dur="1000"/>
                                        <p:tgtEl>
                                          <p:spTgt spid="4">
                                            <p:txEl>
                                              <p:pRg st="8" end="8"/>
                                            </p:txEl>
                                          </p:spTgt>
                                        </p:tgtEl>
                                      </p:cBhvr>
                                    </p:animEffect>
                                    <p:anim calcmode="lin" valueType="num">
                                      <p:cBhvr>
                                        <p:cTn id="43"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
                                            <p:bg/>
                                          </p:spTgt>
                                        </p:tgtEl>
                                        <p:attrNameLst>
                                          <p:attrName>style.visibility</p:attrName>
                                        </p:attrNameLst>
                                      </p:cBhvr>
                                      <p:to>
                                        <p:strVal val="visible"/>
                                      </p:to>
                                    </p:set>
                                    <p:animEffect transition="in" filter="fade">
                                      <p:cBhvr>
                                        <p:cTn id="49" dur="1000"/>
                                        <p:tgtEl>
                                          <p:spTgt spid="6">
                                            <p:bg/>
                                          </p:spTgt>
                                        </p:tgtEl>
                                      </p:cBhvr>
                                    </p:animEffect>
                                    <p:anim calcmode="lin" valueType="num">
                                      <p:cBhvr>
                                        <p:cTn id="50" dur="1000" fill="hold"/>
                                        <p:tgtEl>
                                          <p:spTgt spid="6">
                                            <p:bg/>
                                          </p:spTgt>
                                        </p:tgtEl>
                                        <p:attrNameLst>
                                          <p:attrName>ppt_x</p:attrName>
                                        </p:attrNameLst>
                                      </p:cBhvr>
                                      <p:tavLst>
                                        <p:tav tm="0">
                                          <p:val>
                                            <p:strVal val="#ppt_x"/>
                                          </p:val>
                                        </p:tav>
                                        <p:tav tm="100000">
                                          <p:val>
                                            <p:strVal val="#ppt_x"/>
                                          </p:val>
                                        </p:tav>
                                      </p:tavLst>
                                    </p:anim>
                                    <p:anim calcmode="lin" valueType="num">
                                      <p:cBhvr>
                                        <p:cTn id="51" dur="1000" fill="hold"/>
                                        <p:tgtEl>
                                          <p:spTgt spid="6">
                                            <p:bg/>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6">
                                            <p:txEl>
                                              <p:pRg st="0" end="0"/>
                                            </p:txEl>
                                          </p:spTgt>
                                        </p:tgtEl>
                                        <p:attrNameLst>
                                          <p:attrName>style.visibility</p:attrName>
                                        </p:attrNameLst>
                                      </p:cBhvr>
                                      <p:to>
                                        <p:strVal val="visible"/>
                                      </p:to>
                                    </p:set>
                                    <p:animEffect transition="in" filter="fade">
                                      <p:cBhvr>
                                        <p:cTn id="56" dur="1000"/>
                                        <p:tgtEl>
                                          <p:spTgt spid="6">
                                            <p:txEl>
                                              <p:pRg st="0" end="0"/>
                                            </p:txEl>
                                          </p:spTgt>
                                        </p:tgtEl>
                                      </p:cBhvr>
                                    </p:animEffect>
                                    <p:anim calcmode="lin" valueType="num">
                                      <p:cBhvr>
                                        <p:cTn id="57"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6">
                                            <p:txEl>
                                              <p:pRg st="2" end="2"/>
                                            </p:txEl>
                                          </p:spTgt>
                                        </p:tgtEl>
                                        <p:attrNameLst>
                                          <p:attrName>style.visibility</p:attrName>
                                        </p:attrNameLst>
                                      </p:cBhvr>
                                      <p:to>
                                        <p:strVal val="visible"/>
                                      </p:to>
                                    </p:set>
                                    <p:animEffect transition="in" filter="fade">
                                      <p:cBhvr>
                                        <p:cTn id="63" dur="1000"/>
                                        <p:tgtEl>
                                          <p:spTgt spid="6">
                                            <p:txEl>
                                              <p:pRg st="2" end="2"/>
                                            </p:txEl>
                                          </p:spTgt>
                                        </p:tgtEl>
                                      </p:cBhvr>
                                    </p:animEffect>
                                    <p:anim calcmode="lin" valueType="num">
                                      <p:cBhvr>
                                        <p:cTn id="64"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65"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6">
                                            <p:txEl>
                                              <p:pRg st="3" end="3"/>
                                            </p:txEl>
                                          </p:spTgt>
                                        </p:tgtEl>
                                        <p:attrNameLst>
                                          <p:attrName>style.visibility</p:attrName>
                                        </p:attrNameLst>
                                      </p:cBhvr>
                                      <p:to>
                                        <p:strVal val="visible"/>
                                      </p:to>
                                    </p:set>
                                    <p:animEffect transition="in" filter="fade">
                                      <p:cBhvr>
                                        <p:cTn id="70" dur="1000"/>
                                        <p:tgtEl>
                                          <p:spTgt spid="6">
                                            <p:txEl>
                                              <p:pRg st="3" end="3"/>
                                            </p:txEl>
                                          </p:spTgt>
                                        </p:tgtEl>
                                      </p:cBhvr>
                                    </p:animEffect>
                                    <p:anim calcmode="lin" valueType="num">
                                      <p:cBhvr>
                                        <p:cTn id="71"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72"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6">
                                            <p:txEl>
                                              <p:pRg st="4" end="4"/>
                                            </p:txEl>
                                          </p:spTgt>
                                        </p:tgtEl>
                                        <p:attrNameLst>
                                          <p:attrName>style.visibility</p:attrName>
                                        </p:attrNameLst>
                                      </p:cBhvr>
                                      <p:to>
                                        <p:strVal val="visible"/>
                                      </p:to>
                                    </p:set>
                                    <p:animEffect transition="in" filter="fade">
                                      <p:cBhvr>
                                        <p:cTn id="77" dur="1000"/>
                                        <p:tgtEl>
                                          <p:spTgt spid="6">
                                            <p:txEl>
                                              <p:pRg st="4" end="4"/>
                                            </p:txEl>
                                          </p:spTgt>
                                        </p:tgtEl>
                                      </p:cBhvr>
                                    </p:animEffect>
                                    <p:anim calcmode="lin" valueType="num">
                                      <p:cBhvr>
                                        <p:cTn id="78"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79"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6">
                                            <p:txEl>
                                              <p:pRg st="5" end="5"/>
                                            </p:txEl>
                                          </p:spTgt>
                                        </p:tgtEl>
                                        <p:attrNameLst>
                                          <p:attrName>style.visibility</p:attrName>
                                        </p:attrNameLst>
                                      </p:cBhvr>
                                      <p:to>
                                        <p:strVal val="visible"/>
                                      </p:to>
                                    </p:set>
                                    <p:animEffect transition="in" filter="fade">
                                      <p:cBhvr>
                                        <p:cTn id="84" dur="1000"/>
                                        <p:tgtEl>
                                          <p:spTgt spid="6">
                                            <p:txEl>
                                              <p:pRg st="5" end="5"/>
                                            </p:txEl>
                                          </p:spTgt>
                                        </p:tgtEl>
                                      </p:cBhvr>
                                    </p:animEffect>
                                    <p:anim calcmode="lin" valueType="num">
                                      <p:cBhvr>
                                        <p:cTn id="85"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86"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6">
                                            <p:txEl>
                                              <p:pRg st="6" end="6"/>
                                            </p:txEl>
                                          </p:spTgt>
                                        </p:tgtEl>
                                        <p:attrNameLst>
                                          <p:attrName>style.visibility</p:attrName>
                                        </p:attrNameLst>
                                      </p:cBhvr>
                                      <p:to>
                                        <p:strVal val="visible"/>
                                      </p:to>
                                    </p:set>
                                    <p:animEffect transition="in" filter="fade">
                                      <p:cBhvr>
                                        <p:cTn id="91" dur="1000"/>
                                        <p:tgtEl>
                                          <p:spTgt spid="6">
                                            <p:txEl>
                                              <p:pRg st="6" end="6"/>
                                            </p:txEl>
                                          </p:spTgt>
                                        </p:tgtEl>
                                      </p:cBhvr>
                                    </p:animEffect>
                                    <p:anim calcmode="lin" valueType="num">
                                      <p:cBhvr>
                                        <p:cTn id="92"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93"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6">
                                            <p:txEl>
                                              <p:pRg st="7" end="7"/>
                                            </p:txEl>
                                          </p:spTgt>
                                        </p:tgtEl>
                                        <p:attrNameLst>
                                          <p:attrName>style.visibility</p:attrName>
                                        </p:attrNameLst>
                                      </p:cBhvr>
                                      <p:to>
                                        <p:strVal val="visible"/>
                                      </p:to>
                                    </p:set>
                                    <p:animEffect transition="in" filter="fade">
                                      <p:cBhvr>
                                        <p:cTn id="98" dur="1000"/>
                                        <p:tgtEl>
                                          <p:spTgt spid="6">
                                            <p:txEl>
                                              <p:pRg st="7" end="7"/>
                                            </p:txEl>
                                          </p:spTgt>
                                        </p:tgtEl>
                                      </p:cBhvr>
                                    </p:animEffect>
                                    <p:anim calcmode="lin" valueType="num">
                                      <p:cBhvr>
                                        <p:cTn id="99"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100"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sz="half" idx="2"/>
          </p:nvPr>
        </p:nvSpPr>
        <p:spPr>
          <a:xfrm>
            <a:off x="467544" y="764704"/>
            <a:ext cx="3960440" cy="5946240"/>
          </a:xfrm>
          <a:solidFill>
            <a:srgbClr val="FFFF00"/>
          </a:solidFill>
          <a:ln>
            <a:solidFill>
              <a:srgbClr val="FFC000"/>
            </a:solidFill>
          </a:ln>
        </p:spPr>
        <p:txBody>
          <a:bodyPr>
            <a:noAutofit/>
          </a:bodyPr>
          <a:lstStyle/>
          <a:p>
            <a:pPr marL="0" indent="0">
              <a:buNone/>
            </a:pPr>
            <a:endParaRPr lang="en-US" altLang="ja-JP" sz="1800" b="1" dirty="0" smtClean="0"/>
          </a:p>
          <a:p>
            <a:pPr marL="0" indent="0">
              <a:buNone/>
            </a:pPr>
            <a:r>
              <a:rPr lang="ja-JP" altLang="en-US" sz="1800" b="1" dirty="0"/>
              <a:t>　</a:t>
            </a:r>
            <a:r>
              <a:rPr lang="ja-JP" altLang="en-US" sz="2000" b="1" dirty="0" smtClean="0">
                <a:solidFill>
                  <a:srgbClr val="FF0000"/>
                </a:solidFill>
                <a:effectLst>
                  <a:outerShdw blurRad="38100" dist="38100" dir="2700000" algn="tl">
                    <a:srgbClr val="000000">
                      <a:alpha val="43137"/>
                    </a:srgbClr>
                  </a:outerShdw>
                </a:effectLst>
              </a:rPr>
              <a:t>背景・原因</a:t>
            </a:r>
            <a:endParaRPr lang="en-US" altLang="ja-JP" sz="2000" b="1" dirty="0" smtClean="0">
              <a:solidFill>
                <a:srgbClr val="FF0000"/>
              </a:solidFill>
              <a:effectLst>
                <a:outerShdw blurRad="38100" dist="38100" dir="2700000" algn="tl">
                  <a:srgbClr val="000000">
                    <a:alpha val="43137"/>
                  </a:srgbClr>
                </a:outerShdw>
              </a:effectLst>
            </a:endParaRPr>
          </a:p>
          <a:p>
            <a:pPr marL="0" indent="0">
              <a:buNone/>
            </a:pPr>
            <a:r>
              <a:rPr kumimoji="1" lang="ja-JP" altLang="en-US" sz="1800" b="1" dirty="0"/>
              <a:t>　</a:t>
            </a:r>
            <a:r>
              <a:rPr kumimoji="1" lang="ja-JP" altLang="en-US" sz="2000" b="1" i="1" u="sng" dirty="0" smtClean="0"/>
              <a:t>（１）</a:t>
            </a:r>
            <a:r>
              <a:rPr kumimoji="1" lang="ja-JP" altLang="en-US" sz="2000" b="1" i="1" u="sng" dirty="0" smtClean="0">
                <a:solidFill>
                  <a:srgbClr val="FF0000"/>
                </a:solidFill>
              </a:rPr>
              <a:t>体罰は絶対に</a:t>
            </a:r>
            <a:r>
              <a:rPr lang="ja-JP" altLang="en-US" sz="2000" b="1" i="1" u="sng" dirty="0" smtClean="0">
                <a:solidFill>
                  <a:srgbClr val="FF0000"/>
                </a:solidFill>
              </a:rPr>
              <a:t>許されないという認識が甘い。</a:t>
            </a:r>
            <a:endParaRPr lang="en-US" altLang="ja-JP" sz="2000" b="1" i="1" u="sng" dirty="0" smtClean="0">
              <a:solidFill>
                <a:srgbClr val="FF0000"/>
              </a:solidFill>
            </a:endParaRPr>
          </a:p>
          <a:p>
            <a:pPr marL="0" indent="0">
              <a:buNone/>
            </a:pPr>
            <a:endParaRPr kumimoji="1" lang="en-US" altLang="ja-JP" sz="2000" b="1" dirty="0" smtClean="0"/>
          </a:p>
          <a:p>
            <a:pPr marL="0" indent="0">
              <a:buNone/>
            </a:pPr>
            <a:r>
              <a:rPr kumimoji="1" lang="ja-JP" altLang="en-US" sz="2000" b="1" dirty="0" smtClean="0"/>
              <a:t>　（</a:t>
            </a:r>
            <a:r>
              <a:rPr kumimoji="1" lang="ja-JP" altLang="en-US" sz="2000" b="1" dirty="0"/>
              <a:t>２</a:t>
            </a:r>
            <a:r>
              <a:rPr kumimoji="1" lang="ja-JP" altLang="en-US" sz="2000" b="1" dirty="0" smtClean="0"/>
              <a:t>）子どもに対する</a:t>
            </a:r>
            <a:r>
              <a:rPr kumimoji="1" lang="ja-JP" altLang="en-US" sz="2000" b="1" i="1" u="sng" dirty="0" smtClean="0">
                <a:solidFill>
                  <a:srgbClr val="FF0000"/>
                </a:solidFill>
              </a:rPr>
              <a:t>人権意識が未熟</a:t>
            </a:r>
            <a:r>
              <a:rPr kumimoji="1" lang="ja-JP" altLang="en-US" sz="2000" b="1" dirty="0" smtClean="0"/>
              <a:t>で、指導者としての対応ができない。</a:t>
            </a:r>
            <a:endParaRPr kumimoji="1" lang="en-US" altLang="ja-JP" sz="2000" b="1" dirty="0" smtClean="0"/>
          </a:p>
          <a:p>
            <a:pPr marL="0" indent="0">
              <a:buNone/>
            </a:pPr>
            <a:endParaRPr lang="en-US" altLang="ja-JP" sz="2000" b="1" dirty="0" smtClean="0"/>
          </a:p>
          <a:p>
            <a:pPr marL="0" indent="0">
              <a:buNone/>
            </a:pPr>
            <a:r>
              <a:rPr lang="ja-JP" altLang="en-US" sz="2000" b="1" dirty="0"/>
              <a:t>　</a:t>
            </a:r>
            <a:r>
              <a:rPr lang="ja-JP" altLang="en-US" sz="2000" b="1" dirty="0" smtClean="0"/>
              <a:t>（３）体罰は指導の一つ（「愛のムチ」等）との誤った考えを持っている。</a:t>
            </a:r>
            <a:endParaRPr lang="en-US" altLang="ja-JP" sz="2000" b="1" dirty="0" smtClean="0"/>
          </a:p>
          <a:p>
            <a:pPr marL="0" indent="0">
              <a:buNone/>
            </a:pPr>
            <a:endParaRPr kumimoji="1" lang="en-US" altLang="ja-JP" sz="2000" b="1" dirty="0" smtClean="0"/>
          </a:p>
          <a:p>
            <a:pPr marL="0" indent="0">
              <a:buNone/>
            </a:pPr>
            <a:r>
              <a:rPr kumimoji="1" lang="ja-JP" altLang="en-US" sz="2000" b="1" dirty="0"/>
              <a:t>　</a:t>
            </a:r>
            <a:r>
              <a:rPr kumimoji="1" lang="ja-JP" altLang="en-US" sz="2000" b="1" dirty="0" smtClean="0"/>
              <a:t>（４）指導に従わない児童生徒へのかかわり方や</a:t>
            </a:r>
            <a:r>
              <a:rPr kumimoji="1" lang="ja-JP" altLang="en-US" sz="2000" b="1" i="1" u="sng" dirty="0" smtClean="0">
                <a:solidFill>
                  <a:srgbClr val="FF0000"/>
                </a:solidFill>
              </a:rPr>
              <a:t>指導技術が不足</a:t>
            </a:r>
            <a:r>
              <a:rPr kumimoji="1" lang="ja-JP" altLang="en-US" sz="2000" b="1" dirty="0" smtClean="0"/>
              <a:t>している。</a:t>
            </a:r>
            <a:endParaRPr kumimoji="1" lang="en-US" altLang="ja-JP" sz="2000" b="1" dirty="0" smtClean="0"/>
          </a:p>
          <a:p>
            <a:pPr marL="0" indent="0">
              <a:buNone/>
            </a:pPr>
            <a:endParaRPr kumimoji="1" lang="ja-JP" altLang="en-US" sz="2000" b="1" dirty="0"/>
          </a:p>
        </p:txBody>
      </p:sp>
      <p:sp>
        <p:nvSpPr>
          <p:cNvPr id="6" name="コンテンツ プレースホルダー 5"/>
          <p:cNvSpPr>
            <a:spLocks noGrp="1"/>
          </p:cNvSpPr>
          <p:nvPr>
            <p:ph sz="quarter" idx="4"/>
          </p:nvPr>
        </p:nvSpPr>
        <p:spPr>
          <a:xfrm>
            <a:off x="4572000" y="764704"/>
            <a:ext cx="4248472" cy="5904656"/>
          </a:xfrm>
          <a:solidFill>
            <a:srgbClr val="FFFF00"/>
          </a:solidFill>
          <a:ln>
            <a:solidFill>
              <a:srgbClr val="FFC000"/>
            </a:solidFill>
          </a:ln>
        </p:spPr>
        <p:txBody>
          <a:bodyPr>
            <a:normAutofit/>
          </a:bodyPr>
          <a:lstStyle/>
          <a:p>
            <a:pPr marL="0" indent="0">
              <a:buNone/>
            </a:pPr>
            <a:endParaRPr lang="en-US" altLang="ja-JP" dirty="0" smtClean="0"/>
          </a:p>
          <a:p>
            <a:pPr marL="0" indent="0">
              <a:buNone/>
            </a:pPr>
            <a:r>
              <a:rPr kumimoji="1" lang="ja-JP" altLang="en-US" sz="2000" b="1" dirty="0" smtClean="0">
                <a:solidFill>
                  <a:srgbClr val="FF0000"/>
                </a:solidFill>
                <a:effectLst>
                  <a:outerShdw blurRad="38100" dist="38100" dir="2700000" algn="tl">
                    <a:srgbClr val="000000">
                      <a:alpha val="43137"/>
                    </a:srgbClr>
                  </a:outerShdw>
                </a:effectLst>
              </a:rPr>
              <a:t>防止対策</a:t>
            </a:r>
            <a:endParaRPr kumimoji="1" lang="en-US" altLang="ja-JP" sz="2000" b="1" dirty="0" smtClean="0">
              <a:solidFill>
                <a:srgbClr val="FF0000"/>
              </a:solidFill>
              <a:effectLst>
                <a:outerShdw blurRad="38100" dist="38100" dir="2700000" algn="tl">
                  <a:srgbClr val="000000">
                    <a:alpha val="43137"/>
                  </a:srgbClr>
                </a:outerShdw>
              </a:effectLst>
            </a:endParaRPr>
          </a:p>
          <a:p>
            <a:pPr marL="0" indent="0">
              <a:buNone/>
            </a:pPr>
            <a:r>
              <a:rPr lang="ja-JP" altLang="en-US" sz="2000" b="1" dirty="0" smtClean="0"/>
              <a:t>　（１）体罰は法令に</a:t>
            </a:r>
            <a:r>
              <a:rPr lang="ja-JP" altLang="en-US" sz="2000" b="1" smtClean="0"/>
              <a:t>違反する行為で</a:t>
            </a:r>
            <a:r>
              <a:rPr lang="ja-JP" altLang="en-US" sz="2000" b="1" dirty="0" smtClean="0"/>
              <a:t>あり、児童生徒の人権を著しく侵害する行為であることを再確認させる。</a:t>
            </a:r>
            <a:endParaRPr lang="en-US" altLang="ja-JP" sz="2000" b="1" dirty="0" smtClean="0"/>
          </a:p>
          <a:p>
            <a:pPr marL="0" indent="0">
              <a:buNone/>
            </a:pPr>
            <a:r>
              <a:rPr kumimoji="1" lang="ja-JP" altLang="en-US" sz="2000" b="1" dirty="0" smtClean="0"/>
              <a:t>　（２）児童生徒の発達段階や個についての理解を深めるとともに、腕力に訴えない対応ができるように指導力を高める。</a:t>
            </a:r>
            <a:endParaRPr kumimoji="1" lang="en-US" altLang="ja-JP" sz="2000" b="1" dirty="0" smtClean="0"/>
          </a:p>
          <a:p>
            <a:pPr marL="0" indent="0">
              <a:buNone/>
            </a:pPr>
            <a:r>
              <a:rPr lang="ja-JP" altLang="en-US" sz="2000" b="1" dirty="0"/>
              <a:t>　</a:t>
            </a:r>
            <a:r>
              <a:rPr lang="ja-JP" altLang="en-US" sz="2000" b="1" dirty="0" smtClean="0"/>
              <a:t>（３）体罰に対する正しい知識を持つよう、教職員間での共通理解を図る。</a:t>
            </a:r>
            <a:endParaRPr lang="en-US" altLang="ja-JP" sz="2000" b="1" dirty="0" smtClean="0"/>
          </a:p>
          <a:p>
            <a:pPr marL="0" indent="0">
              <a:buNone/>
            </a:pPr>
            <a:r>
              <a:rPr kumimoji="1" lang="ja-JP" altLang="en-US" sz="2000" b="1" dirty="0" smtClean="0"/>
              <a:t>　（４）対応を一部の教員に任せるのではなく、</a:t>
            </a:r>
            <a:r>
              <a:rPr kumimoji="1" lang="ja-JP" altLang="en-US" sz="2000" b="1" i="1" u="sng" dirty="0" smtClean="0">
                <a:solidFill>
                  <a:srgbClr val="FF0000"/>
                </a:solidFill>
              </a:rPr>
              <a:t>教職員間で情報を共有し、管理職の指導のもと対応できる体制づくり</a:t>
            </a:r>
            <a:r>
              <a:rPr kumimoji="1" lang="ja-JP" altLang="en-US" sz="2000" b="1" dirty="0" smtClean="0"/>
              <a:t>をする。</a:t>
            </a:r>
            <a:endParaRPr kumimoji="1" lang="en-US" altLang="ja-JP" sz="2000" b="1" dirty="0" smtClean="0"/>
          </a:p>
          <a:p>
            <a:pPr marL="0" indent="0">
              <a:buNone/>
            </a:pPr>
            <a:r>
              <a:rPr lang="ja-JP" altLang="en-US" sz="2000" b="1" dirty="0" smtClean="0"/>
              <a:t>　</a:t>
            </a:r>
            <a:r>
              <a:rPr kumimoji="1" lang="en-US" altLang="ja-JP" sz="2200" b="1" dirty="0" smtClean="0"/>
              <a:t> </a:t>
            </a:r>
            <a:endParaRPr kumimoji="1" lang="ja-JP" altLang="en-US" sz="2200" b="1" dirty="0"/>
          </a:p>
        </p:txBody>
      </p:sp>
      <p:sp>
        <p:nvSpPr>
          <p:cNvPr id="2" name="テキスト ボックス 1"/>
          <p:cNvSpPr txBox="1"/>
          <p:nvPr/>
        </p:nvSpPr>
        <p:spPr>
          <a:xfrm>
            <a:off x="611560" y="188640"/>
            <a:ext cx="2304256" cy="461665"/>
          </a:xfrm>
          <a:prstGeom prst="rect">
            <a:avLst/>
          </a:prstGeom>
          <a:solidFill>
            <a:srgbClr val="FFC000"/>
          </a:solidFill>
          <a:ln>
            <a:solidFill>
              <a:srgbClr val="FF0000"/>
            </a:solidFill>
          </a:ln>
        </p:spPr>
        <p:txBody>
          <a:bodyPr wrap="square" rtlCol="0">
            <a:spAutoFit/>
          </a:bodyPr>
          <a:lstStyle/>
          <a:p>
            <a:r>
              <a:rPr kumimoji="1" lang="ja-JP" altLang="en-US" sz="2400" b="1" dirty="0" smtClean="0"/>
              <a:t>（３）体　罰　１</a:t>
            </a:r>
            <a:endParaRPr kumimoji="1" lang="ja-JP" altLang="en-US" sz="2400" b="1" dirty="0"/>
          </a:p>
        </p:txBody>
      </p:sp>
    </p:spTree>
    <p:extLst>
      <p:ext uri="{BB962C8B-B14F-4D97-AF65-F5344CB8AC3E}">
        <p14:creationId xmlns:p14="http://schemas.microsoft.com/office/powerpoint/2010/main" val="1873858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 calcmode="lin" valueType="num">
                                      <p:cBhvr additive="base">
                                        <p:cTn id="3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bg/>
                                          </p:spTgt>
                                        </p:tgtEl>
                                        <p:attrNameLst>
                                          <p:attrName>style.visibility</p:attrName>
                                        </p:attrNameLst>
                                      </p:cBhvr>
                                      <p:to>
                                        <p:strVal val="visible"/>
                                      </p:to>
                                    </p:set>
                                    <p:anim calcmode="lin" valueType="num">
                                      <p:cBhvr additive="base">
                                        <p:cTn id="43" dur="500" fill="hold"/>
                                        <p:tgtEl>
                                          <p:spTgt spid="6">
                                            <p:bg/>
                                          </p:spTgt>
                                        </p:tgtEl>
                                        <p:attrNameLst>
                                          <p:attrName>ppt_x</p:attrName>
                                        </p:attrNameLst>
                                      </p:cBhvr>
                                      <p:tavLst>
                                        <p:tav tm="0">
                                          <p:val>
                                            <p:strVal val="#ppt_x"/>
                                          </p:val>
                                        </p:tav>
                                        <p:tav tm="100000">
                                          <p:val>
                                            <p:strVal val="#ppt_x"/>
                                          </p:val>
                                        </p:tav>
                                      </p:tavLst>
                                    </p:anim>
                                    <p:anim calcmode="lin" valueType="num">
                                      <p:cBhvr additive="base">
                                        <p:cTn id="44"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1" end="1"/>
                                            </p:txEl>
                                          </p:spTgt>
                                        </p:tgtEl>
                                        <p:attrNameLst>
                                          <p:attrName>style.visibility</p:attrName>
                                        </p:attrNameLst>
                                      </p:cBhvr>
                                      <p:to>
                                        <p:strVal val="visible"/>
                                      </p:to>
                                    </p:set>
                                    <p:anim calcmode="lin" valueType="num">
                                      <p:cBhvr additive="base">
                                        <p:cTn id="4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anim calcmode="lin" valueType="num">
                                      <p:cBhvr additive="base">
                                        <p:cTn id="5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3" end="3"/>
                                            </p:txEl>
                                          </p:spTgt>
                                        </p:tgtEl>
                                        <p:attrNameLst>
                                          <p:attrName>style.visibility</p:attrName>
                                        </p:attrNameLst>
                                      </p:cBhvr>
                                      <p:to>
                                        <p:strVal val="visible"/>
                                      </p:to>
                                    </p:set>
                                    <p:anim calcmode="lin" valueType="num">
                                      <p:cBhvr additive="base">
                                        <p:cTn id="6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4" end="4"/>
                                            </p:txEl>
                                          </p:spTgt>
                                        </p:tgtEl>
                                        <p:attrNameLst>
                                          <p:attrName>style.visibility</p:attrName>
                                        </p:attrNameLst>
                                      </p:cBhvr>
                                      <p:to>
                                        <p:strVal val="visible"/>
                                      </p:to>
                                    </p:set>
                                    <p:anim calcmode="lin" valueType="num">
                                      <p:cBhvr additive="base">
                                        <p:cTn id="6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xEl>
                                              <p:pRg st="5" end="5"/>
                                            </p:txEl>
                                          </p:spTgt>
                                        </p:tgtEl>
                                        <p:attrNameLst>
                                          <p:attrName>style.visibility</p:attrName>
                                        </p:attrNameLst>
                                      </p:cBhvr>
                                      <p:to>
                                        <p:strVal val="visible"/>
                                      </p:to>
                                    </p:set>
                                    <p:anim calcmode="lin" valueType="num">
                                      <p:cBhvr additive="base">
                                        <p:cTn id="7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6">
                                            <p:txEl>
                                              <p:pRg st="6" end="6"/>
                                            </p:txEl>
                                          </p:spTgt>
                                        </p:tgtEl>
                                        <p:attrNameLst>
                                          <p:attrName>style.visibility</p:attrName>
                                        </p:attrNameLst>
                                      </p:cBhvr>
                                      <p:to>
                                        <p:strVal val="visible"/>
                                      </p:to>
                                    </p:set>
                                    <p:anim calcmode="lin" valueType="num">
                                      <p:cBhvr additive="base">
                                        <p:cTn id="7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sz="half" idx="2"/>
          </p:nvPr>
        </p:nvSpPr>
        <p:spPr>
          <a:xfrm>
            <a:off x="395536" y="836711"/>
            <a:ext cx="4029844" cy="5920927"/>
          </a:xfrm>
          <a:solidFill>
            <a:srgbClr val="FFFF00"/>
          </a:solidFill>
          <a:ln>
            <a:solidFill>
              <a:srgbClr val="FF0000"/>
            </a:solidFill>
          </a:ln>
        </p:spPr>
        <p:txBody>
          <a:bodyPr>
            <a:noAutofit/>
          </a:bodyPr>
          <a:lstStyle/>
          <a:p>
            <a:pPr marL="0" indent="0">
              <a:buNone/>
            </a:pPr>
            <a:r>
              <a:rPr lang="ja-JP" altLang="en-US" sz="2000" b="1" dirty="0" smtClean="0">
                <a:solidFill>
                  <a:srgbClr val="FF0000"/>
                </a:solidFill>
                <a:effectLst>
                  <a:outerShdw blurRad="38100" dist="38100" dir="2700000" algn="tl">
                    <a:srgbClr val="000000">
                      <a:alpha val="43137"/>
                    </a:srgbClr>
                  </a:outerShdw>
                </a:effectLst>
              </a:rPr>
              <a:t>背景・原因</a:t>
            </a:r>
            <a:endParaRPr lang="en-US" altLang="ja-JP" sz="2000" b="1" dirty="0" smtClean="0">
              <a:solidFill>
                <a:srgbClr val="FF0000"/>
              </a:solidFill>
              <a:effectLst>
                <a:outerShdw blurRad="38100" dist="38100" dir="2700000" algn="tl">
                  <a:srgbClr val="000000">
                    <a:alpha val="43137"/>
                  </a:srgbClr>
                </a:outerShdw>
              </a:effectLst>
            </a:endParaRPr>
          </a:p>
          <a:p>
            <a:pPr marL="0" indent="0">
              <a:buNone/>
            </a:pPr>
            <a:endParaRPr kumimoji="1" lang="en-US" altLang="ja-JP" sz="2000" b="1" dirty="0" smtClean="0"/>
          </a:p>
          <a:p>
            <a:pPr marL="0" indent="0">
              <a:buNone/>
            </a:pPr>
            <a:r>
              <a:rPr lang="ja-JP" altLang="en-US" sz="2000" b="1" dirty="0"/>
              <a:t>　</a:t>
            </a:r>
            <a:r>
              <a:rPr lang="ja-JP" altLang="en-US" sz="2000" b="1" dirty="0" smtClean="0"/>
              <a:t>（５）一部の保護者の体罰を容認するような発言を真に受け止めている。</a:t>
            </a:r>
            <a:endParaRPr lang="en-US" altLang="ja-JP" sz="2000" b="1" dirty="0" smtClean="0"/>
          </a:p>
          <a:p>
            <a:pPr marL="0" indent="0">
              <a:buNone/>
            </a:pPr>
            <a:r>
              <a:rPr kumimoji="1" lang="ja-JP" altLang="en-US" sz="2000" b="1" dirty="0"/>
              <a:t>　</a:t>
            </a:r>
            <a:r>
              <a:rPr kumimoji="1" lang="ja-JP" altLang="en-US" sz="2000" b="1" dirty="0" smtClean="0"/>
              <a:t>（６）体罰を経験則により</a:t>
            </a:r>
            <a:r>
              <a:rPr kumimoji="1" lang="ja-JP" altLang="en-US" sz="2000" b="1" i="1" u="sng" dirty="0" smtClean="0">
                <a:solidFill>
                  <a:srgbClr val="FF0000"/>
                </a:solidFill>
              </a:rPr>
              <a:t>不当に正当化している。</a:t>
            </a:r>
            <a:endParaRPr kumimoji="1" lang="en-US" altLang="ja-JP" sz="2000" b="1" i="1" u="sng" dirty="0" smtClean="0">
              <a:solidFill>
                <a:srgbClr val="FF0000"/>
              </a:solidFill>
            </a:endParaRPr>
          </a:p>
          <a:p>
            <a:pPr marL="0" indent="0">
              <a:buNone/>
            </a:pPr>
            <a:r>
              <a:rPr lang="ja-JP" altLang="en-US" sz="2000" b="1" dirty="0" smtClean="0"/>
              <a:t>　</a:t>
            </a:r>
            <a:endParaRPr lang="en-US" altLang="ja-JP" sz="2000" b="1" dirty="0" smtClean="0"/>
          </a:p>
          <a:p>
            <a:pPr marL="0" indent="0">
              <a:buNone/>
            </a:pPr>
            <a:r>
              <a:rPr lang="ja-JP" altLang="en-US" sz="2000" b="1" dirty="0" smtClean="0"/>
              <a:t>　（７）単独での指導場面においては、抑止力が働かない。</a:t>
            </a:r>
            <a:endParaRPr lang="en-US" altLang="ja-JP" sz="2000" b="1" dirty="0" smtClean="0"/>
          </a:p>
          <a:p>
            <a:pPr marL="0" indent="0">
              <a:buNone/>
            </a:pPr>
            <a:r>
              <a:rPr kumimoji="1" lang="ja-JP" altLang="en-US" sz="2000" b="1" dirty="0" smtClean="0"/>
              <a:t>　</a:t>
            </a:r>
            <a:endParaRPr kumimoji="1" lang="en-US" altLang="ja-JP" sz="2000" b="1" dirty="0" smtClean="0"/>
          </a:p>
          <a:p>
            <a:pPr marL="0" indent="0">
              <a:buNone/>
            </a:pPr>
            <a:r>
              <a:rPr kumimoji="1" lang="ja-JP" altLang="en-US" sz="2000" b="1" dirty="0" smtClean="0"/>
              <a:t>　（８）体罰を見聞きした時に、</a:t>
            </a:r>
            <a:r>
              <a:rPr kumimoji="1" lang="ja-JP" altLang="en-US" sz="2000" b="1" i="1" u="sng" dirty="0" smtClean="0">
                <a:solidFill>
                  <a:srgbClr val="FF0000"/>
                </a:solidFill>
              </a:rPr>
              <a:t>その場で速やかに阻止する職場の体制ができていない。</a:t>
            </a:r>
            <a:endParaRPr kumimoji="1" lang="en-US" altLang="ja-JP" sz="2000" b="1" i="1" u="sng" dirty="0" smtClean="0">
              <a:solidFill>
                <a:srgbClr val="FF0000"/>
              </a:solidFill>
            </a:endParaRPr>
          </a:p>
          <a:p>
            <a:pPr marL="0" indent="0">
              <a:buNone/>
            </a:pPr>
            <a:r>
              <a:rPr lang="ja-JP" altLang="en-US" sz="2000" b="1" dirty="0" smtClean="0"/>
              <a:t>　</a:t>
            </a:r>
            <a:endParaRPr lang="en-US" altLang="ja-JP" sz="2000" b="1" dirty="0" smtClean="0"/>
          </a:p>
          <a:p>
            <a:pPr marL="0" indent="0">
              <a:buNone/>
            </a:pPr>
            <a:r>
              <a:rPr lang="ja-JP" altLang="en-US" sz="2000" b="1" dirty="0"/>
              <a:t>　</a:t>
            </a:r>
            <a:r>
              <a:rPr lang="ja-JP" altLang="en-US" sz="2000" b="1" dirty="0" smtClean="0"/>
              <a:t>（９）感情を抑えられない。</a:t>
            </a:r>
            <a:endParaRPr kumimoji="1" lang="ja-JP" altLang="en-US" sz="2000" b="1" dirty="0"/>
          </a:p>
        </p:txBody>
      </p:sp>
      <p:sp>
        <p:nvSpPr>
          <p:cNvPr id="6" name="コンテンツ プレースホルダー 5"/>
          <p:cNvSpPr>
            <a:spLocks noGrp="1"/>
          </p:cNvSpPr>
          <p:nvPr>
            <p:ph sz="quarter" idx="4"/>
          </p:nvPr>
        </p:nvSpPr>
        <p:spPr>
          <a:xfrm>
            <a:off x="4644008" y="836712"/>
            <a:ext cx="4114801" cy="5904656"/>
          </a:xfrm>
          <a:solidFill>
            <a:srgbClr val="FFFF00"/>
          </a:solidFill>
          <a:ln>
            <a:solidFill>
              <a:srgbClr val="FF0000"/>
            </a:solidFill>
          </a:ln>
        </p:spPr>
        <p:txBody>
          <a:bodyPr>
            <a:normAutofit/>
          </a:bodyPr>
          <a:lstStyle/>
          <a:p>
            <a:pPr marL="0" indent="0">
              <a:buNone/>
            </a:pPr>
            <a:r>
              <a:rPr kumimoji="1" lang="ja-JP" altLang="en-US" sz="2000" b="1" dirty="0" smtClean="0">
                <a:solidFill>
                  <a:srgbClr val="FF0000"/>
                </a:solidFill>
                <a:effectLst>
                  <a:outerShdw blurRad="38100" dist="38100" dir="2700000" algn="tl">
                    <a:srgbClr val="000000">
                      <a:alpha val="43137"/>
                    </a:srgbClr>
                  </a:outerShdw>
                </a:effectLst>
              </a:rPr>
              <a:t>防止対策</a:t>
            </a:r>
            <a:endParaRPr kumimoji="1" lang="en-US" altLang="ja-JP" sz="2000" b="1" dirty="0" smtClean="0">
              <a:solidFill>
                <a:srgbClr val="FF0000"/>
              </a:solidFill>
              <a:effectLst>
                <a:outerShdw blurRad="38100" dist="38100" dir="2700000" algn="tl">
                  <a:srgbClr val="000000">
                    <a:alpha val="43137"/>
                  </a:srgbClr>
                </a:outerShdw>
              </a:effectLst>
            </a:endParaRPr>
          </a:p>
          <a:p>
            <a:pPr marL="0" indent="0">
              <a:buNone/>
            </a:pPr>
            <a:endParaRPr lang="en-US" altLang="ja-JP" sz="2000" b="1" dirty="0" smtClean="0"/>
          </a:p>
          <a:p>
            <a:pPr marL="0" indent="0">
              <a:buNone/>
            </a:pPr>
            <a:r>
              <a:rPr lang="ja-JP" altLang="en-US" sz="2000" b="1" dirty="0" smtClean="0"/>
              <a:t>　（５）児童生徒の指導で困難を感じるときは、</a:t>
            </a:r>
            <a:r>
              <a:rPr lang="ja-JP" altLang="en-US" sz="2000" b="1" i="1" u="sng" dirty="0" smtClean="0">
                <a:solidFill>
                  <a:srgbClr val="FF0000"/>
                </a:solidFill>
              </a:rPr>
              <a:t>複数の教職員で指導できるよう協力体制を構築する。</a:t>
            </a:r>
            <a:endParaRPr lang="en-US" altLang="ja-JP" sz="2000" b="1" i="1" u="sng" dirty="0" smtClean="0">
              <a:solidFill>
                <a:srgbClr val="FF0000"/>
              </a:solidFill>
            </a:endParaRPr>
          </a:p>
          <a:p>
            <a:pPr marL="0" indent="0">
              <a:buNone/>
            </a:pPr>
            <a:endParaRPr kumimoji="1" lang="en-US" altLang="ja-JP" sz="2200" b="1" dirty="0" smtClean="0"/>
          </a:p>
          <a:p>
            <a:pPr marL="0" indent="0">
              <a:buNone/>
            </a:pPr>
            <a:r>
              <a:rPr kumimoji="1" lang="ja-JP" altLang="en-US" sz="2000" b="1" dirty="0" smtClean="0"/>
              <a:t>　（</a:t>
            </a:r>
            <a:r>
              <a:rPr kumimoji="1" lang="ja-JP" altLang="en-US" sz="2000" b="1" dirty="0"/>
              <a:t>６</a:t>
            </a:r>
            <a:r>
              <a:rPr kumimoji="1" lang="ja-JP" altLang="en-US" sz="2000" b="1" dirty="0" smtClean="0"/>
              <a:t>）児童生徒、保護者からの情報に常日頃から耳を傾ける環境づくりをする。</a:t>
            </a:r>
            <a:endParaRPr kumimoji="1" lang="en-US" altLang="ja-JP" sz="2000" b="1" dirty="0" smtClean="0"/>
          </a:p>
          <a:p>
            <a:pPr marL="0" indent="0">
              <a:buNone/>
            </a:pPr>
            <a:endParaRPr lang="en-US" altLang="ja-JP" sz="2200" b="1" dirty="0" smtClean="0"/>
          </a:p>
          <a:p>
            <a:pPr marL="0" indent="0">
              <a:buNone/>
            </a:pPr>
            <a:r>
              <a:rPr lang="ja-JP" altLang="en-US" sz="2200" b="1" dirty="0"/>
              <a:t>　</a:t>
            </a:r>
            <a:r>
              <a:rPr lang="ja-JP" altLang="en-US" sz="2000" b="1" dirty="0" smtClean="0"/>
              <a:t>（７）部活動の目的等の再確認を行ったり、指導状況を報告したりする場を設ける。</a:t>
            </a:r>
            <a:endParaRPr lang="en-US" altLang="ja-JP" sz="2000" b="1" dirty="0" smtClean="0"/>
          </a:p>
          <a:p>
            <a:pPr marL="0" indent="0">
              <a:buNone/>
            </a:pPr>
            <a:endParaRPr kumimoji="1" lang="en-US" altLang="ja-JP" sz="2200" b="1" dirty="0" smtClean="0"/>
          </a:p>
          <a:p>
            <a:pPr marL="0" indent="0">
              <a:buNone/>
            </a:pPr>
            <a:r>
              <a:rPr kumimoji="1" lang="ja-JP" altLang="en-US" sz="2200" b="1" dirty="0"/>
              <a:t>　</a:t>
            </a:r>
            <a:r>
              <a:rPr kumimoji="1" lang="ja-JP" altLang="en-US" sz="2000" b="1" dirty="0" smtClean="0"/>
              <a:t>（８）感情のコントロールが身につく研修を行う。</a:t>
            </a:r>
            <a:r>
              <a:rPr kumimoji="1" lang="en-US" altLang="ja-JP" sz="2000" b="1" dirty="0" smtClean="0"/>
              <a:t>  </a:t>
            </a:r>
            <a:endParaRPr kumimoji="1" lang="ja-JP" altLang="en-US" sz="2000" b="1" dirty="0"/>
          </a:p>
        </p:txBody>
      </p:sp>
      <p:sp>
        <p:nvSpPr>
          <p:cNvPr id="2" name="テキスト ボックス 1"/>
          <p:cNvSpPr txBox="1"/>
          <p:nvPr/>
        </p:nvSpPr>
        <p:spPr>
          <a:xfrm>
            <a:off x="611560" y="188640"/>
            <a:ext cx="2016224" cy="461665"/>
          </a:xfrm>
          <a:prstGeom prst="rect">
            <a:avLst/>
          </a:prstGeom>
          <a:solidFill>
            <a:srgbClr val="FFC000"/>
          </a:solidFill>
          <a:ln>
            <a:solidFill>
              <a:srgbClr val="FF0000"/>
            </a:solidFill>
          </a:ln>
        </p:spPr>
        <p:txBody>
          <a:bodyPr wrap="square" rtlCol="0">
            <a:spAutoFit/>
          </a:bodyPr>
          <a:lstStyle/>
          <a:p>
            <a:r>
              <a:rPr kumimoji="1" lang="ja-JP" altLang="en-US" sz="2400" b="1" dirty="0" smtClean="0"/>
              <a:t>（３）体　罰　２</a:t>
            </a:r>
            <a:endParaRPr kumimoji="1" lang="ja-JP" altLang="en-US" sz="2400" b="1" dirty="0"/>
          </a:p>
        </p:txBody>
      </p:sp>
    </p:spTree>
    <p:extLst>
      <p:ext uri="{BB962C8B-B14F-4D97-AF65-F5344CB8AC3E}">
        <p14:creationId xmlns:p14="http://schemas.microsoft.com/office/powerpoint/2010/main" val="1708009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Effect transition="in" filter="fade">
                                      <p:cBhvr>
                                        <p:cTn id="56" dur="1000"/>
                                        <p:tgtEl>
                                          <p:spTgt spid="4">
                                            <p:txEl>
                                              <p:pRg st="7" end="7"/>
                                            </p:txEl>
                                          </p:spTgt>
                                        </p:tgtEl>
                                      </p:cBhvr>
                                    </p:animEffect>
                                    <p:anim calcmode="lin" valueType="num">
                                      <p:cBhvr>
                                        <p:cTn id="5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Effect transition="in" filter="fade">
                                      <p:cBhvr>
                                        <p:cTn id="63" dur="1000"/>
                                        <p:tgtEl>
                                          <p:spTgt spid="4">
                                            <p:txEl>
                                              <p:pRg st="8" end="8"/>
                                            </p:txEl>
                                          </p:spTgt>
                                        </p:tgtEl>
                                      </p:cBhvr>
                                    </p:animEffect>
                                    <p:anim calcmode="lin" valueType="num">
                                      <p:cBhvr>
                                        <p:cTn id="64"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txEl>
                                              <p:pRg st="9" end="9"/>
                                            </p:txEl>
                                          </p:spTgt>
                                        </p:tgtEl>
                                        <p:attrNameLst>
                                          <p:attrName>style.visibility</p:attrName>
                                        </p:attrNameLst>
                                      </p:cBhvr>
                                      <p:to>
                                        <p:strVal val="visible"/>
                                      </p:to>
                                    </p:set>
                                    <p:animEffect transition="in" filter="fade">
                                      <p:cBhvr>
                                        <p:cTn id="70" dur="1000"/>
                                        <p:tgtEl>
                                          <p:spTgt spid="4">
                                            <p:txEl>
                                              <p:pRg st="9" end="9"/>
                                            </p:txEl>
                                          </p:spTgt>
                                        </p:tgtEl>
                                      </p:cBhvr>
                                    </p:animEffect>
                                    <p:anim calcmode="lin" valueType="num">
                                      <p:cBhvr>
                                        <p:cTn id="71"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6">
                                            <p:bg/>
                                          </p:spTgt>
                                        </p:tgtEl>
                                        <p:attrNameLst>
                                          <p:attrName>style.visibility</p:attrName>
                                        </p:attrNameLst>
                                      </p:cBhvr>
                                      <p:to>
                                        <p:strVal val="visible"/>
                                      </p:to>
                                    </p:set>
                                    <p:animEffect transition="in" filter="fade">
                                      <p:cBhvr>
                                        <p:cTn id="77" dur="1000"/>
                                        <p:tgtEl>
                                          <p:spTgt spid="6">
                                            <p:bg/>
                                          </p:spTgt>
                                        </p:tgtEl>
                                      </p:cBhvr>
                                    </p:animEffect>
                                    <p:anim calcmode="lin" valueType="num">
                                      <p:cBhvr>
                                        <p:cTn id="78" dur="1000" fill="hold"/>
                                        <p:tgtEl>
                                          <p:spTgt spid="6">
                                            <p:bg/>
                                          </p:spTgt>
                                        </p:tgtEl>
                                        <p:attrNameLst>
                                          <p:attrName>ppt_x</p:attrName>
                                        </p:attrNameLst>
                                      </p:cBhvr>
                                      <p:tavLst>
                                        <p:tav tm="0">
                                          <p:val>
                                            <p:strVal val="#ppt_x"/>
                                          </p:val>
                                        </p:tav>
                                        <p:tav tm="100000">
                                          <p:val>
                                            <p:strVal val="#ppt_x"/>
                                          </p:val>
                                        </p:tav>
                                      </p:tavLst>
                                    </p:anim>
                                    <p:anim calcmode="lin" valueType="num">
                                      <p:cBhvr>
                                        <p:cTn id="79" dur="1000" fill="hold"/>
                                        <p:tgtEl>
                                          <p:spTgt spid="6">
                                            <p:bg/>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6">
                                            <p:txEl>
                                              <p:pRg st="0" end="0"/>
                                            </p:txEl>
                                          </p:spTgt>
                                        </p:tgtEl>
                                        <p:attrNameLst>
                                          <p:attrName>style.visibility</p:attrName>
                                        </p:attrNameLst>
                                      </p:cBhvr>
                                      <p:to>
                                        <p:strVal val="visible"/>
                                      </p:to>
                                    </p:set>
                                    <p:animEffect transition="in" filter="fade">
                                      <p:cBhvr>
                                        <p:cTn id="84" dur="1000"/>
                                        <p:tgtEl>
                                          <p:spTgt spid="6">
                                            <p:txEl>
                                              <p:pRg st="0" end="0"/>
                                            </p:txEl>
                                          </p:spTgt>
                                        </p:tgtEl>
                                      </p:cBhvr>
                                    </p:animEffect>
                                    <p:anim calcmode="lin" valueType="num">
                                      <p:cBhvr>
                                        <p:cTn id="8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8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6">
                                            <p:txEl>
                                              <p:pRg st="2" end="2"/>
                                            </p:txEl>
                                          </p:spTgt>
                                        </p:tgtEl>
                                        <p:attrNameLst>
                                          <p:attrName>style.visibility</p:attrName>
                                        </p:attrNameLst>
                                      </p:cBhvr>
                                      <p:to>
                                        <p:strVal val="visible"/>
                                      </p:to>
                                    </p:set>
                                    <p:animEffect transition="in" filter="fade">
                                      <p:cBhvr>
                                        <p:cTn id="91" dur="1000"/>
                                        <p:tgtEl>
                                          <p:spTgt spid="6">
                                            <p:txEl>
                                              <p:pRg st="2" end="2"/>
                                            </p:txEl>
                                          </p:spTgt>
                                        </p:tgtEl>
                                      </p:cBhvr>
                                    </p:animEffect>
                                    <p:anim calcmode="lin" valueType="num">
                                      <p:cBhvr>
                                        <p:cTn id="9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6">
                                            <p:txEl>
                                              <p:pRg st="4" end="4"/>
                                            </p:txEl>
                                          </p:spTgt>
                                        </p:tgtEl>
                                        <p:attrNameLst>
                                          <p:attrName>style.visibility</p:attrName>
                                        </p:attrNameLst>
                                      </p:cBhvr>
                                      <p:to>
                                        <p:strVal val="visible"/>
                                      </p:to>
                                    </p:set>
                                    <p:animEffect transition="in" filter="fade">
                                      <p:cBhvr>
                                        <p:cTn id="98" dur="1000"/>
                                        <p:tgtEl>
                                          <p:spTgt spid="6">
                                            <p:txEl>
                                              <p:pRg st="4" end="4"/>
                                            </p:txEl>
                                          </p:spTgt>
                                        </p:tgtEl>
                                      </p:cBhvr>
                                    </p:animEffect>
                                    <p:anim calcmode="lin" valueType="num">
                                      <p:cBhvr>
                                        <p:cTn id="99"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100"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6">
                                            <p:txEl>
                                              <p:pRg st="6" end="6"/>
                                            </p:txEl>
                                          </p:spTgt>
                                        </p:tgtEl>
                                        <p:attrNameLst>
                                          <p:attrName>style.visibility</p:attrName>
                                        </p:attrNameLst>
                                      </p:cBhvr>
                                      <p:to>
                                        <p:strVal val="visible"/>
                                      </p:to>
                                    </p:set>
                                    <p:animEffect transition="in" filter="fade">
                                      <p:cBhvr>
                                        <p:cTn id="105" dur="1000"/>
                                        <p:tgtEl>
                                          <p:spTgt spid="6">
                                            <p:txEl>
                                              <p:pRg st="6" end="6"/>
                                            </p:txEl>
                                          </p:spTgt>
                                        </p:tgtEl>
                                      </p:cBhvr>
                                    </p:animEffect>
                                    <p:anim calcmode="lin" valueType="num">
                                      <p:cBhvr>
                                        <p:cTn id="106"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107"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6">
                                            <p:txEl>
                                              <p:pRg st="8" end="8"/>
                                            </p:txEl>
                                          </p:spTgt>
                                        </p:tgtEl>
                                        <p:attrNameLst>
                                          <p:attrName>style.visibility</p:attrName>
                                        </p:attrNameLst>
                                      </p:cBhvr>
                                      <p:to>
                                        <p:strVal val="visible"/>
                                      </p:to>
                                    </p:set>
                                    <p:animEffect transition="in" filter="fade">
                                      <p:cBhvr>
                                        <p:cTn id="112" dur="1000"/>
                                        <p:tgtEl>
                                          <p:spTgt spid="6">
                                            <p:txEl>
                                              <p:pRg st="8" end="8"/>
                                            </p:txEl>
                                          </p:spTgt>
                                        </p:tgtEl>
                                      </p:cBhvr>
                                    </p:animEffect>
                                    <p:anim calcmode="lin" valueType="num">
                                      <p:cBhvr>
                                        <p:cTn id="113"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114"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sz="half" idx="2"/>
          </p:nvPr>
        </p:nvSpPr>
        <p:spPr>
          <a:xfrm>
            <a:off x="467544" y="980728"/>
            <a:ext cx="4029844" cy="5760640"/>
          </a:xfrm>
          <a:solidFill>
            <a:srgbClr val="FFFF00"/>
          </a:solidFill>
          <a:ln>
            <a:solidFill>
              <a:srgbClr val="FFC000"/>
            </a:solidFill>
          </a:ln>
        </p:spPr>
        <p:txBody>
          <a:bodyPr>
            <a:noAutofit/>
          </a:bodyPr>
          <a:lstStyle/>
          <a:p>
            <a:pPr marL="0" indent="0">
              <a:buNone/>
            </a:pPr>
            <a:endParaRPr kumimoji="1" lang="en-US" altLang="ja-JP" sz="1800" b="1" dirty="0" smtClean="0"/>
          </a:p>
          <a:p>
            <a:pPr marL="0" indent="0">
              <a:buNone/>
            </a:pPr>
            <a:r>
              <a:rPr lang="ja-JP" altLang="en-US" sz="1800" b="1" dirty="0"/>
              <a:t>　</a:t>
            </a:r>
            <a:r>
              <a:rPr lang="ja-JP" altLang="en-US" sz="2000" b="1" dirty="0" smtClean="0">
                <a:solidFill>
                  <a:srgbClr val="FF0000"/>
                </a:solidFill>
                <a:effectLst>
                  <a:outerShdw blurRad="38100" dist="38100" dir="2700000" algn="tl">
                    <a:srgbClr val="000000">
                      <a:alpha val="43137"/>
                    </a:srgbClr>
                  </a:outerShdw>
                </a:effectLst>
              </a:rPr>
              <a:t>背景・原因</a:t>
            </a:r>
            <a:endParaRPr lang="en-US" altLang="ja-JP" sz="2000" b="1" dirty="0" smtClean="0">
              <a:solidFill>
                <a:srgbClr val="FF0000"/>
              </a:solidFill>
              <a:effectLst>
                <a:outerShdw blurRad="38100" dist="38100" dir="2700000" algn="tl">
                  <a:srgbClr val="000000">
                    <a:alpha val="43137"/>
                  </a:srgbClr>
                </a:outerShdw>
              </a:effectLst>
            </a:endParaRPr>
          </a:p>
          <a:p>
            <a:pPr marL="0" indent="0">
              <a:buNone/>
            </a:pPr>
            <a:r>
              <a:rPr kumimoji="1" lang="ja-JP" altLang="en-US" sz="2000" dirty="0"/>
              <a:t>　</a:t>
            </a:r>
            <a:endParaRPr kumimoji="1" lang="en-US" altLang="ja-JP" sz="2000" dirty="0" smtClean="0"/>
          </a:p>
          <a:p>
            <a:pPr marL="0" indent="0">
              <a:buNone/>
            </a:pPr>
            <a:r>
              <a:rPr lang="ja-JP" altLang="en-US" sz="2000" dirty="0"/>
              <a:t>　</a:t>
            </a:r>
            <a:r>
              <a:rPr kumimoji="1" lang="ja-JP" altLang="en-US" sz="2000" b="1" dirty="0" smtClean="0"/>
              <a:t>（１）</a:t>
            </a:r>
            <a:r>
              <a:rPr kumimoji="1" lang="ja-JP" altLang="en-US" sz="2000" b="1" i="1" u="sng" dirty="0" smtClean="0">
                <a:solidFill>
                  <a:srgbClr val="FF0000"/>
                </a:solidFill>
              </a:rPr>
              <a:t>信頼関係と恋愛関係を錯誤</a:t>
            </a:r>
            <a:r>
              <a:rPr kumimoji="1" lang="ja-JP" altLang="en-US" sz="2000" b="1" dirty="0" smtClean="0"/>
              <a:t>している。</a:t>
            </a:r>
            <a:endParaRPr kumimoji="1" lang="en-US" altLang="ja-JP" sz="2000" b="1" dirty="0" smtClean="0"/>
          </a:p>
          <a:p>
            <a:pPr marL="0" indent="0">
              <a:buNone/>
            </a:pPr>
            <a:r>
              <a:rPr kumimoji="1" lang="ja-JP" altLang="en-US" sz="2000" b="1" dirty="0" smtClean="0"/>
              <a:t>　（</a:t>
            </a:r>
            <a:r>
              <a:rPr kumimoji="1" lang="ja-JP" altLang="en-US" sz="2000" b="1" dirty="0"/>
              <a:t>２</a:t>
            </a:r>
            <a:r>
              <a:rPr kumimoji="1" lang="ja-JP" altLang="en-US" sz="2000" b="1" dirty="0" smtClean="0"/>
              <a:t>）衝動の抑止力が低下・欠如している。</a:t>
            </a:r>
            <a:endParaRPr kumimoji="1" lang="en-US" altLang="ja-JP" sz="2000" b="1" dirty="0" smtClean="0"/>
          </a:p>
          <a:p>
            <a:pPr marL="0" indent="0">
              <a:buNone/>
            </a:pPr>
            <a:r>
              <a:rPr lang="ja-JP" altLang="en-US" sz="2000" b="1" dirty="0"/>
              <a:t>　</a:t>
            </a:r>
            <a:r>
              <a:rPr lang="ja-JP" altLang="en-US" sz="2000" b="1" dirty="0" smtClean="0"/>
              <a:t>（３）性に関する悪癖を持っている。</a:t>
            </a:r>
            <a:endParaRPr lang="en-US" altLang="ja-JP" sz="2000" b="1" dirty="0" smtClean="0"/>
          </a:p>
          <a:p>
            <a:pPr marL="0" indent="0">
              <a:buNone/>
            </a:pPr>
            <a:r>
              <a:rPr kumimoji="1" lang="ja-JP" altLang="en-US" sz="2000" b="1" dirty="0"/>
              <a:t>　</a:t>
            </a:r>
            <a:r>
              <a:rPr kumimoji="1" lang="ja-JP" altLang="en-US" sz="2000" b="1" dirty="0" smtClean="0"/>
              <a:t>（４）児童生徒を個別に指導する機会や場面をつくっている。</a:t>
            </a:r>
            <a:endParaRPr kumimoji="1" lang="en-US" altLang="ja-JP" sz="2000" b="1" dirty="0" smtClean="0"/>
          </a:p>
          <a:p>
            <a:pPr marL="0" indent="0">
              <a:buNone/>
            </a:pPr>
            <a:r>
              <a:rPr lang="ja-JP" altLang="en-US" sz="2000" b="1" dirty="0"/>
              <a:t>　</a:t>
            </a:r>
            <a:endParaRPr lang="en-US" altLang="ja-JP" sz="2000" b="1" dirty="0" smtClean="0"/>
          </a:p>
        </p:txBody>
      </p:sp>
      <p:sp>
        <p:nvSpPr>
          <p:cNvPr id="6" name="コンテンツ プレースホルダー 5"/>
          <p:cNvSpPr>
            <a:spLocks noGrp="1"/>
          </p:cNvSpPr>
          <p:nvPr>
            <p:ph sz="quarter" idx="4"/>
          </p:nvPr>
        </p:nvSpPr>
        <p:spPr>
          <a:xfrm>
            <a:off x="4572000" y="980728"/>
            <a:ext cx="4114801" cy="5760640"/>
          </a:xfrm>
          <a:solidFill>
            <a:srgbClr val="FFFF00"/>
          </a:solidFill>
          <a:ln>
            <a:solidFill>
              <a:srgbClr val="FFC000"/>
            </a:solidFill>
          </a:ln>
        </p:spPr>
        <p:txBody>
          <a:bodyPr>
            <a:normAutofit/>
          </a:bodyPr>
          <a:lstStyle/>
          <a:p>
            <a:pPr marL="0" indent="0">
              <a:buNone/>
            </a:pPr>
            <a:endParaRPr lang="en-US" altLang="ja-JP" sz="2000" b="1" dirty="0">
              <a:solidFill>
                <a:srgbClr val="FF0000"/>
              </a:solidFill>
            </a:endParaRPr>
          </a:p>
          <a:p>
            <a:pPr marL="0" indent="0">
              <a:buNone/>
            </a:pPr>
            <a:r>
              <a:rPr lang="ja-JP" altLang="en-US" sz="2000" b="1" dirty="0" smtClean="0">
                <a:solidFill>
                  <a:srgbClr val="FF0000"/>
                </a:solidFill>
                <a:effectLst>
                  <a:outerShdw blurRad="38100" dist="38100" dir="2700000" algn="tl">
                    <a:srgbClr val="000000">
                      <a:alpha val="43137"/>
                    </a:srgbClr>
                  </a:outerShdw>
                </a:effectLst>
              </a:rPr>
              <a:t>防止対策</a:t>
            </a:r>
            <a:endParaRPr lang="en-US" altLang="ja-JP" sz="2000" b="1" dirty="0" smtClean="0">
              <a:solidFill>
                <a:srgbClr val="FF0000"/>
              </a:solidFill>
              <a:effectLst>
                <a:outerShdw blurRad="38100" dist="38100" dir="2700000" algn="tl">
                  <a:srgbClr val="000000">
                    <a:alpha val="43137"/>
                  </a:srgbClr>
                </a:outerShdw>
              </a:effectLst>
            </a:endParaRPr>
          </a:p>
          <a:p>
            <a:pPr marL="0" indent="0">
              <a:buNone/>
            </a:pPr>
            <a:endParaRPr lang="en-US" altLang="ja-JP" sz="2000" dirty="0" smtClean="0"/>
          </a:p>
          <a:p>
            <a:pPr marL="0" indent="0">
              <a:buNone/>
            </a:pPr>
            <a:r>
              <a:rPr lang="ja-JP" altLang="en-US" sz="2000" dirty="0" smtClean="0"/>
              <a:t>　</a:t>
            </a:r>
            <a:r>
              <a:rPr lang="ja-JP" altLang="en-US" sz="2000" b="1" dirty="0" smtClean="0"/>
              <a:t>（</a:t>
            </a:r>
            <a:r>
              <a:rPr lang="ja-JP" altLang="en-US" sz="2000" b="1" dirty="0"/>
              <a:t>１</a:t>
            </a:r>
            <a:r>
              <a:rPr lang="ja-JP" altLang="en-US" sz="2000" b="1" dirty="0" smtClean="0"/>
              <a:t>）日頃の言動の再確認をする。</a:t>
            </a:r>
            <a:endParaRPr lang="en-US" altLang="ja-JP" sz="2000" b="1" dirty="0" smtClean="0"/>
          </a:p>
          <a:p>
            <a:pPr marL="0" indent="0">
              <a:buNone/>
            </a:pPr>
            <a:r>
              <a:rPr kumimoji="1" lang="ja-JP" altLang="en-US" sz="2000" b="1" dirty="0"/>
              <a:t>　</a:t>
            </a:r>
            <a:r>
              <a:rPr kumimoji="1" lang="ja-JP" altLang="en-US" sz="2000" b="1" dirty="0" smtClean="0"/>
              <a:t>（２）</a:t>
            </a:r>
            <a:r>
              <a:rPr kumimoji="1" lang="ja-JP" altLang="en-US" sz="2000" b="1" i="1" u="sng" dirty="0" smtClean="0">
                <a:solidFill>
                  <a:srgbClr val="FF0000"/>
                </a:solidFill>
              </a:rPr>
              <a:t>教職員間で情報を共有し、対応できる体制作りを</a:t>
            </a:r>
            <a:r>
              <a:rPr lang="ja-JP" altLang="en-US" sz="2000" b="1" i="1" u="sng" dirty="0" smtClean="0">
                <a:solidFill>
                  <a:srgbClr val="FF0000"/>
                </a:solidFill>
              </a:rPr>
              <a:t>する。</a:t>
            </a:r>
            <a:endParaRPr lang="en-US" altLang="ja-JP" sz="2000" b="1" i="1" u="sng" dirty="0" smtClean="0">
              <a:solidFill>
                <a:srgbClr val="FF0000"/>
              </a:solidFill>
            </a:endParaRPr>
          </a:p>
          <a:p>
            <a:pPr marL="0" indent="0">
              <a:buNone/>
            </a:pPr>
            <a:r>
              <a:rPr kumimoji="1" lang="ja-JP" altLang="en-US" sz="2000" b="1" dirty="0"/>
              <a:t>　</a:t>
            </a:r>
            <a:r>
              <a:rPr kumimoji="1" lang="ja-JP" altLang="en-US" sz="2000" b="1" dirty="0" smtClean="0"/>
              <a:t>（３）特定の児童生徒を特別扱いしない。</a:t>
            </a:r>
            <a:endParaRPr kumimoji="1" lang="en-US" altLang="ja-JP" sz="2000" b="1" dirty="0" smtClean="0"/>
          </a:p>
          <a:p>
            <a:pPr marL="0" indent="0">
              <a:buNone/>
            </a:pPr>
            <a:r>
              <a:rPr lang="ja-JP" altLang="en-US" sz="2000" b="1" dirty="0"/>
              <a:t>　</a:t>
            </a:r>
            <a:r>
              <a:rPr lang="ja-JP" altLang="en-US" sz="2000" b="1" dirty="0" smtClean="0"/>
              <a:t>（４）</a:t>
            </a:r>
            <a:r>
              <a:rPr lang="ja-JP" altLang="en-US" sz="2000" b="1" i="1" u="sng" dirty="0" smtClean="0">
                <a:solidFill>
                  <a:srgbClr val="FF0000"/>
                </a:solidFill>
              </a:rPr>
              <a:t>児童生徒と個人的な電話やメールのやりとりをしない。</a:t>
            </a:r>
            <a:endParaRPr lang="en-US" altLang="ja-JP" sz="2000" b="1" i="1" u="sng" dirty="0" smtClean="0">
              <a:solidFill>
                <a:srgbClr val="FF0000"/>
              </a:solidFill>
            </a:endParaRPr>
          </a:p>
          <a:p>
            <a:pPr marL="0" indent="0">
              <a:buNone/>
            </a:pPr>
            <a:endParaRPr kumimoji="1" lang="ja-JP" altLang="en-US" sz="2200" b="1" dirty="0"/>
          </a:p>
        </p:txBody>
      </p:sp>
      <p:sp>
        <p:nvSpPr>
          <p:cNvPr id="2" name="テキスト ボックス 1"/>
          <p:cNvSpPr txBox="1"/>
          <p:nvPr/>
        </p:nvSpPr>
        <p:spPr>
          <a:xfrm>
            <a:off x="539552" y="414844"/>
            <a:ext cx="4680520" cy="461665"/>
          </a:xfrm>
          <a:prstGeom prst="rect">
            <a:avLst/>
          </a:prstGeom>
          <a:solidFill>
            <a:srgbClr val="FFC000"/>
          </a:solidFill>
          <a:ln>
            <a:solidFill>
              <a:srgbClr val="FF0000"/>
            </a:solidFill>
          </a:ln>
        </p:spPr>
        <p:txBody>
          <a:bodyPr wrap="square" rtlCol="0">
            <a:spAutoFit/>
          </a:bodyPr>
          <a:lstStyle/>
          <a:p>
            <a:r>
              <a:rPr kumimoji="1" lang="ja-JP" altLang="en-US" sz="2400" b="1" dirty="0" smtClean="0"/>
              <a:t>（４）セクシュアル・ハラスメント　１</a:t>
            </a:r>
            <a:endParaRPr kumimoji="1" lang="ja-JP" altLang="en-US" sz="2400" b="1" dirty="0"/>
          </a:p>
        </p:txBody>
      </p:sp>
    </p:spTree>
    <p:extLst>
      <p:ext uri="{BB962C8B-B14F-4D97-AF65-F5344CB8AC3E}">
        <p14:creationId xmlns:p14="http://schemas.microsoft.com/office/powerpoint/2010/main" val="414838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Effect transition="in" filter="fade">
                                      <p:cBhvr>
                                        <p:cTn id="56" dur="1000"/>
                                        <p:tgtEl>
                                          <p:spTgt spid="4">
                                            <p:txEl>
                                              <p:pRg st="7" end="7"/>
                                            </p:txEl>
                                          </p:spTgt>
                                        </p:tgtEl>
                                      </p:cBhvr>
                                    </p:animEffect>
                                    <p:anim calcmode="lin" valueType="num">
                                      <p:cBhvr>
                                        <p:cTn id="5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6">
                                            <p:bg/>
                                          </p:spTgt>
                                        </p:tgtEl>
                                        <p:attrNameLst>
                                          <p:attrName>style.visibility</p:attrName>
                                        </p:attrNameLst>
                                      </p:cBhvr>
                                      <p:to>
                                        <p:strVal val="visible"/>
                                      </p:to>
                                    </p:set>
                                    <p:animEffect transition="in" filter="fade">
                                      <p:cBhvr>
                                        <p:cTn id="63" dur="1000"/>
                                        <p:tgtEl>
                                          <p:spTgt spid="6">
                                            <p:bg/>
                                          </p:spTgt>
                                        </p:tgtEl>
                                      </p:cBhvr>
                                    </p:animEffect>
                                    <p:anim calcmode="lin" valueType="num">
                                      <p:cBhvr>
                                        <p:cTn id="64" dur="1000" fill="hold"/>
                                        <p:tgtEl>
                                          <p:spTgt spid="6">
                                            <p:bg/>
                                          </p:spTgt>
                                        </p:tgtEl>
                                        <p:attrNameLst>
                                          <p:attrName>ppt_x</p:attrName>
                                        </p:attrNameLst>
                                      </p:cBhvr>
                                      <p:tavLst>
                                        <p:tav tm="0">
                                          <p:val>
                                            <p:strVal val="#ppt_x"/>
                                          </p:val>
                                        </p:tav>
                                        <p:tav tm="100000">
                                          <p:val>
                                            <p:strVal val="#ppt_x"/>
                                          </p:val>
                                        </p:tav>
                                      </p:tavLst>
                                    </p:anim>
                                    <p:anim calcmode="lin" valueType="num">
                                      <p:cBhvr>
                                        <p:cTn id="65" dur="1000" fill="hold"/>
                                        <p:tgtEl>
                                          <p:spTgt spid="6">
                                            <p:bg/>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6">
                                            <p:txEl>
                                              <p:pRg st="1" end="1"/>
                                            </p:txEl>
                                          </p:spTgt>
                                        </p:tgtEl>
                                        <p:attrNameLst>
                                          <p:attrName>style.visibility</p:attrName>
                                        </p:attrNameLst>
                                      </p:cBhvr>
                                      <p:to>
                                        <p:strVal val="visible"/>
                                      </p:to>
                                    </p:set>
                                    <p:animEffect transition="in" filter="fade">
                                      <p:cBhvr>
                                        <p:cTn id="70" dur="1000"/>
                                        <p:tgtEl>
                                          <p:spTgt spid="6">
                                            <p:txEl>
                                              <p:pRg st="1" end="1"/>
                                            </p:txEl>
                                          </p:spTgt>
                                        </p:tgtEl>
                                      </p:cBhvr>
                                    </p:animEffect>
                                    <p:anim calcmode="lin" valueType="num">
                                      <p:cBhvr>
                                        <p:cTn id="71"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72"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6">
                                            <p:txEl>
                                              <p:pRg st="3" end="3"/>
                                            </p:txEl>
                                          </p:spTgt>
                                        </p:tgtEl>
                                        <p:attrNameLst>
                                          <p:attrName>style.visibility</p:attrName>
                                        </p:attrNameLst>
                                      </p:cBhvr>
                                      <p:to>
                                        <p:strVal val="visible"/>
                                      </p:to>
                                    </p:set>
                                    <p:animEffect transition="in" filter="fade">
                                      <p:cBhvr>
                                        <p:cTn id="77" dur="1000"/>
                                        <p:tgtEl>
                                          <p:spTgt spid="6">
                                            <p:txEl>
                                              <p:pRg st="3" end="3"/>
                                            </p:txEl>
                                          </p:spTgt>
                                        </p:tgtEl>
                                      </p:cBhvr>
                                    </p:animEffect>
                                    <p:anim calcmode="lin" valueType="num">
                                      <p:cBhvr>
                                        <p:cTn id="7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7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6">
                                            <p:txEl>
                                              <p:pRg st="4" end="4"/>
                                            </p:txEl>
                                          </p:spTgt>
                                        </p:tgtEl>
                                        <p:attrNameLst>
                                          <p:attrName>style.visibility</p:attrName>
                                        </p:attrNameLst>
                                      </p:cBhvr>
                                      <p:to>
                                        <p:strVal val="visible"/>
                                      </p:to>
                                    </p:set>
                                    <p:animEffect transition="in" filter="fade">
                                      <p:cBhvr>
                                        <p:cTn id="84" dur="1000"/>
                                        <p:tgtEl>
                                          <p:spTgt spid="6">
                                            <p:txEl>
                                              <p:pRg st="4" end="4"/>
                                            </p:txEl>
                                          </p:spTgt>
                                        </p:tgtEl>
                                      </p:cBhvr>
                                    </p:animEffect>
                                    <p:anim calcmode="lin" valueType="num">
                                      <p:cBhvr>
                                        <p:cTn id="8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86"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6">
                                            <p:txEl>
                                              <p:pRg st="5" end="5"/>
                                            </p:txEl>
                                          </p:spTgt>
                                        </p:tgtEl>
                                        <p:attrNameLst>
                                          <p:attrName>style.visibility</p:attrName>
                                        </p:attrNameLst>
                                      </p:cBhvr>
                                      <p:to>
                                        <p:strVal val="visible"/>
                                      </p:to>
                                    </p:set>
                                    <p:animEffect transition="in" filter="fade">
                                      <p:cBhvr>
                                        <p:cTn id="91" dur="1000"/>
                                        <p:tgtEl>
                                          <p:spTgt spid="6">
                                            <p:txEl>
                                              <p:pRg st="5" end="5"/>
                                            </p:txEl>
                                          </p:spTgt>
                                        </p:tgtEl>
                                      </p:cBhvr>
                                    </p:animEffect>
                                    <p:anim calcmode="lin" valueType="num">
                                      <p:cBhvr>
                                        <p:cTn id="92"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93"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6">
                                            <p:txEl>
                                              <p:pRg st="6" end="6"/>
                                            </p:txEl>
                                          </p:spTgt>
                                        </p:tgtEl>
                                        <p:attrNameLst>
                                          <p:attrName>style.visibility</p:attrName>
                                        </p:attrNameLst>
                                      </p:cBhvr>
                                      <p:to>
                                        <p:strVal val="visible"/>
                                      </p:to>
                                    </p:set>
                                    <p:animEffect transition="in" filter="fade">
                                      <p:cBhvr>
                                        <p:cTn id="98" dur="1000"/>
                                        <p:tgtEl>
                                          <p:spTgt spid="6">
                                            <p:txEl>
                                              <p:pRg st="6" end="6"/>
                                            </p:txEl>
                                          </p:spTgt>
                                        </p:tgtEl>
                                      </p:cBhvr>
                                    </p:animEffect>
                                    <p:anim calcmode="lin" valueType="num">
                                      <p:cBhvr>
                                        <p:cTn id="99"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100"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sz="half" idx="2"/>
          </p:nvPr>
        </p:nvSpPr>
        <p:spPr>
          <a:xfrm>
            <a:off x="467544" y="980728"/>
            <a:ext cx="4029844" cy="5544616"/>
          </a:xfrm>
          <a:solidFill>
            <a:srgbClr val="FFFF00"/>
          </a:solidFill>
          <a:ln>
            <a:solidFill>
              <a:srgbClr val="C00000"/>
            </a:solidFill>
          </a:ln>
        </p:spPr>
        <p:txBody>
          <a:bodyPr>
            <a:noAutofit/>
          </a:bodyPr>
          <a:lstStyle/>
          <a:p>
            <a:pPr marL="0" indent="0">
              <a:buNone/>
            </a:pPr>
            <a:endParaRPr kumimoji="1" lang="en-US" altLang="ja-JP" sz="1800" b="1" dirty="0" smtClean="0"/>
          </a:p>
          <a:p>
            <a:pPr marL="0" indent="0">
              <a:buNone/>
            </a:pPr>
            <a:r>
              <a:rPr lang="ja-JP" altLang="en-US" sz="2000" b="1" dirty="0"/>
              <a:t>　</a:t>
            </a:r>
            <a:r>
              <a:rPr lang="ja-JP" altLang="en-US" sz="2000" b="1" dirty="0" smtClean="0">
                <a:solidFill>
                  <a:srgbClr val="FF0000"/>
                </a:solidFill>
                <a:effectLst>
                  <a:outerShdw blurRad="38100" dist="38100" dir="2700000" algn="tl">
                    <a:srgbClr val="000000">
                      <a:alpha val="43137"/>
                    </a:srgbClr>
                  </a:outerShdw>
                </a:effectLst>
              </a:rPr>
              <a:t>背景・原因</a:t>
            </a:r>
            <a:endParaRPr lang="en-US" altLang="ja-JP" sz="2000" b="1" dirty="0" smtClean="0">
              <a:solidFill>
                <a:srgbClr val="FF0000"/>
              </a:solidFill>
              <a:effectLst>
                <a:outerShdw blurRad="38100" dist="38100" dir="2700000" algn="tl">
                  <a:srgbClr val="000000">
                    <a:alpha val="43137"/>
                  </a:srgbClr>
                </a:outerShdw>
              </a:effectLst>
            </a:endParaRPr>
          </a:p>
          <a:p>
            <a:pPr marL="0" indent="0">
              <a:buNone/>
            </a:pPr>
            <a:endParaRPr kumimoji="1" lang="en-US" altLang="ja-JP" sz="2000" b="1" dirty="0" smtClean="0"/>
          </a:p>
          <a:p>
            <a:pPr marL="0" indent="0">
              <a:buNone/>
            </a:pPr>
            <a:r>
              <a:rPr lang="ja-JP" altLang="en-US" sz="2000" b="1" dirty="0"/>
              <a:t>　</a:t>
            </a:r>
            <a:r>
              <a:rPr lang="ja-JP" altLang="en-US" sz="2000" b="1" dirty="0" smtClean="0"/>
              <a:t>（５）児童生徒とのコミュニケーションに携帯電話やメール等の使用機会が増加している。</a:t>
            </a:r>
            <a:endParaRPr lang="en-US" altLang="ja-JP" sz="2000" b="1" dirty="0" smtClean="0"/>
          </a:p>
          <a:p>
            <a:pPr marL="0" indent="0">
              <a:buNone/>
            </a:pPr>
            <a:r>
              <a:rPr kumimoji="1" lang="ja-JP" altLang="en-US" sz="2000" b="1" dirty="0"/>
              <a:t>　</a:t>
            </a:r>
            <a:r>
              <a:rPr kumimoji="1" lang="ja-JP" altLang="en-US" sz="2000" b="1" dirty="0" smtClean="0"/>
              <a:t>（６）</a:t>
            </a:r>
            <a:r>
              <a:rPr kumimoji="1" lang="ja-JP" altLang="en-US" sz="2000" b="1" i="1" u="sng" dirty="0" smtClean="0">
                <a:solidFill>
                  <a:srgbClr val="FF0000"/>
                </a:solidFill>
              </a:rPr>
              <a:t>児童生徒へのセクハラに対する認識の甘さや危機感の欠如による誤った対応がなされている</a:t>
            </a:r>
            <a:r>
              <a:rPr kumimoji="1" lang="ja-JP" altLang="en-US" sz="2000" b="1" dirty="0" smtClean="0"/>
              <a:t>。</a:t>
            </a:r>
            <a:endParaRPr kumimoji="1" lang="en-US" altLang="ja-JP" sz="2000" b="1" dirty="0" smtClean="0"/>
          </a:p>
          <a:p>
            <a:pPr marL="0" indent="0">
              <a:buNone/>
            </a:pPr>
            <a:r>
              <a:rPr lang="ja-JP" altLang="en-US" sz="2000" b="1" dirty="0" smtClean="0"/>
              <a:t>　（７）個々の教職員について児童生徒、保護者と望ましい人間関係づくりができているか否かの把握が難しい。</a:t>
            </a:r>
            <a:endParaRPr lang="en-US" altLang="ja-JP" sz="2000" b="1" dirty="0" smtClean="0"/>
          </a:p>
        </p:txBody>
      </p:sp>
      <p:sp>
        <p:nvSpPr>
          <p:cNvPr id="6" name="コンテンツ プレースホルダー 5"/>
          <p:cNvSpPr>
            <a:spLocks noGrp="1"/>
          </p:cNvSpPr>
          <p:nvPr>
            <p:ph sz="quarter" idx="4"/>
          </p:nvPr>
        </p:nvSpPr>
        <p:spPr>
          <a:xfrm>
            <a:off x="4572000" y="980728"/>
            <a:ext cx="4114801" cy="5544616"/>
          </a:xfrm>
          <a:solidFill>
            <a:srgbClr val="FFFF00"/>
          </a:solidFill>
          <a:ln>
            <a:solidFill>
              <a:srgbClr val="C00000"/>
            </a:solidFill>
          </a:ln>
        </p:spPr>
        <p:txBody>
          <a:bodyPr>
            <a:normAutofit/>
          </a:bodyPr>
          <a:lstStyle/>
          <a:p>
            <a:pPr marL="0" indent="0">
              <a:buNone/>
            </a:pPr>
            <a:endParaRPr lang="en-US" altLang="ja-JP" sz="2000" b="1" dirty="0" smtClean="0">
              <a:solidFill>
                <a:srgbClr val="FF0000"/>
              </a:solidFill>
            </a:endParaRPr>
          </a:p>
          <a:p>
            <a:pPr marL="0" indent="0">
              <a:buNone/>
            </a:pPr>
            <a:r>
              <a:rPr lang="ja-JP" altLang="en-US" sz="2000" b="1" dirty="0" smtClean="0">
                <a:solidFill>
                  <a:srgbClr val="FF0000"/>
                </a:solidFill>
                <a:effectLst>
                  <a:outerShdw blurRad="38100" dist="38100" dir="2700000" algn="tl">
                    <a:srgbClr val="000000">
                      <a:alpha val="43137"/>
                    </a:srgbClr>
                  </a:outerShdw>
                </a:effectLst>
              </a:rPr>
              <a:t>防止対策</a:t>
            </a:r>
            <a:endParaRPr lang="en-US" altLang="ja-JP" sz="2000" b="1" dirty="0" smtClean="0">
              <a:solidFill>
                <a:srgbClr val="FF0000"/>
              </a:solidFill>
              <a:effectLst>
                <a:outerShdw blurRad="38100" dist="38100" dir="2700000" algn="tl">
                  <a:srgbClr val="000000">
                    <a:alpha val="43137"/>
                  </a:srgbClr>
                </a:outerShdw>
              </a:effectLst>
            </a:endParaRPr>
          </a:p>
          <a:p>
            <a:pPr marL="0" indent="0">
              <a:buNone/>
            </a:pPr>
            <a:endParaRPr kumimoji="1" lang="en-US" altLang="ja-JP" sz="2200" b="1" dirty="0" smtClean="0"/>
          </a:p>
          <a:p>
            <a:pPr marL="0" indent="0">
              <a:buNone/>
            </a:pPr>
            <a:r>
              <a:rPr kumimoji="1" lang="ja-JP" altLang="en-US" sz="2200" b="1" dirty="0"/>
              <a:t>　</a:t>
            </a:r>
            <a:r>
              <a:rPr kumimoji="1" lang="ja-JP" altLang="en-US" sz="2000" b="1" dirty="0" smtClean="0"/>
              <a:t>（５）指導に際しては、密室を避けたり、複数の職員で対応するなど指導体制の工夫をする。</a:t>
            </a:r>
            <a:endParaRPr kumimoji="1" lang="en-US" altLang="ja-JP" sz="2000" b="1" dirty="0" smtClean="0"/>
          </a:p>
          <a:p>
            <a:pPr marL="0" indent="0">
              <a:buNone/>
            </a:pPr>
            <a:r>
              <a:rPr lang="ja-JP" altLang="en-US" sz="2000" b="1" dirty="0"/>
              <a:t>　</a:t>
            </a:r>
            <a:r>
              <a:rPr lang="ja-JP" altLang="en-US" sz="2000" b="1" dirty="0" smtClean="0"/>
              <a:t>（６）児童生徒への</a:t>
            </a:r>
            <a:r>
              <a:rPr lang="ja-JP" altLang="en-US" sz="2000" b="1" i="1" u="sng" dirty="0" smtClean="0">
                <a:solidFill>
                  <a:srgbClr val="FF0000"/>
                </a:solidFill>
              </a:rPr>
              <a:t>相談窓口</a:t>
            </a:r>
            <a:r>
              <a:rPr lang="ja-JP" altLang="en-US" sz="2000" b="1" dirty="0" smtClean="0"/>
              <a:t>を設ける。</a:t>
            </a:r>
            <a:endParaRPr lang="en-US" altLang="ja-JP" sz="2000" b="1" dirty="0" smtClean="0"/>
          </a:p>
          <a:p>
            <a:pPr marL="0" indent="0">
              <a:buNone/>
            </a:pPr>
            <a:r>
              <a:rPr kumimoji="1" lang="ja-JP" altLang="en-US" sz="2000" b="1" dirty="0"/>
              <a:t>　</a:t>
            </a:r>
            <a:r>
              <a:rPr kumimoji="1" lang="ja-JP" altLang="en-US" sz="2000" b="1" dirty="0" smtClean="0"/>
              <a:t>（７）児童生徒、保護者からの情報に常日頃から耳を傾ける。</a:t>
            </a:r>
            <a:endParaRPr kumimoji="1" lang="en-US" altLang="ja-JP" sz="2000" b="1" dirty="0" smtClean="0"/>
          </a:p>
          <a:p>
            <a:pPr marL="0" indent="0">
              <a:buNone/>
            </a:pPr>
            <a:r>
              <a:rPr lang="ja-JP" altLang="en-US" sz="2000" b="1" dirty="0"/>
              <a:t>　</a:t>
            </a:r>
            <a:r>
              <a:rPr lang="ja-JP" altLang="en-US" sz="2000" b="1" dirty="0" smtClean="0"/>
              <a:t>（８）児童生徒、保護者とのかかわり方について、</a:t>
            </a:r>
            <a:r>
              <a:rPr lang="ja-JP" altLang="en-US" sz="2000" b="1" i="1" u="sng" dirty="0" smtClean="0">
                <a:solidFill>
                  <a:srgbClr val="FF0000"/>
                </a:solidFill>
              </a:rPr>
              <a:t>教職員相互に指摘し合える環境を整える。</a:t>
            </a:r>
            <a:r>
              <a:rPr kumimoji="1" lang="ja-JP" altLang="en-US" sz="2200" b="1" i="1" u="sng" dirty="0" smtClean="0">
                <a:solidFill>
                  <a:srgbClr val="FF0000"/>
                </a:solidFill>
              </a:rPr>
              <a:t>　</a:t>
            </a:r>
            <a:endParaRPr kumimoji="1" lang="ja-JP" altLang="en-US" sz="2200" b="1" i="1" u="sng" dirty="0">
              <a:solidFill>
                <a:srgbClr val="FF0000"/>
              </a:solidFill>
            </a:endParaRPr>
          </a:p>
        </p:txBody>
      </p:sp>
      <p:sp>
        <p:nvSpPr>
          <p:cNvPr id="2" name="テキスト ボックス 1"/>
          <p:cNvSpPr txBox="1"/>
          <p:nvPr/>
        </p:nvSpPr>
        <p:spPr>
          <a:xfrm>
            <a:off x="539552" y="414844"/>
            <a:ext cx="4752528" cy="461665"/>
          </a:xfrm>
          <a:prstGeom prst="rect">
            <a:avLst/>
          </a:prstGeom>
          <a:solidFill>
            <a:srgbClr val="FFC000"/>
          </a:solidFill>
          <a:ln>
            <a:solidFill>
              <a:srgbClr val="FF0000"/>
            </a:solidFill>
          </a:ln>
        </p:spPr>
        <p:txBody>
          <a:bodyPr wrap="square" rtlCol="0">
            <a:spAutoFit/>
          </a:bodyPr>
          <a:lstStyle/>
          <a:p>
            <a:r>
              <a:rPr kumimoji="1" lang="ja-JP" altLang="en-US" sz="2400" b="1" dirty="0" smtClean="0"/>
              <a:t>（４）セクシュアル・ハラスメント　２</a:t>
            </a:r>
            <a:endParaRPr kumimoji="1" lang="ja-JP" altLang="en-US" sz="2400" b="1" dirty="0"/>
          </a:p>
        </p:txBody>
      </p:sp>
    </p:spTree>
    <p:extLst>
      <p:ext uri="{BB962C8B-B14F-4D97-AF65-F5344CB8AC3E}">
        <p14:creationId xmlns:p14="http://schemas.microsoft.com/office/powerpoint/2010/main" val="529809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bg/>
                                          </p:spTgt>
                                        </p:tgtEl>
                                        <p:attrNameLst>
                                          <p:attrName>style.visibility</p:attrName>
                                        </p:attrNameLst>
                                      </p:cBhvr>
                                      <p:to>
                                        <p:strVal val="visible"/>
                                      </p:to>
                                    </p:set>
                                    <p:anim calcmode="lin" valueType="num">
                                      <p:cBhvr additive="base">
                                        <p:cTn id="3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 calcmode="lin" valueType="num">
                                      <p:cBhvr additive="base">
                                        <p:cTn id="4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3" end="3"/>
                                            </p:txEl>
                                          </p:spTgt>
                                        </p:tgtEl>
                                        <p:attrNameLst>
                                          <p:attrName>style.visibility</p:attrName>
                                        </p:attrNameLst>
                                      </p:cBhvr>
                                      <p:to>
                                        <p:strVal val="visible"/>
                                      </p:to>
                                    </p:set>
                                    <p:anim calcmode="lin" valueType="num">
                                      <p:cBhvr additive="base">
                                        <p:cTn id="4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4" end="4"/>
                                            </p:txEl>
                                          </p:spTgt>
                                        </p:tgtEl>
                                        <p:attrNameLst>
                                          <p:attrName>style.visibility</p:attrName>
                                        </p:attrNameLst>
                                      </p:cBhvr>
                                      <p:to>
                                        <p:strVal val="visible"/>
                                      </p:to>
                                    </p:set>
                                    <p:anim calcmode="lin" valueType="num">
                                      <p:cBhvr additive="base">
                                        <p:cTn id="5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5" end="5"/>
                                            </p:txEl>
                                          </p:spTgt>
                                        </p:tgtEl>
                                        <p:attrNameLst>
                                          <p:attrName>style.visibility</p:attrName>
                                        </p:attrNameLst>
                                      </p:cBhvr>
                                      <p:to>
                                        <p:strVal val="visible"/>
                                      </p:to>
                                    </p:set>
                                    <p:anim calcmode="lin" valueType="num">
                                      <p:cBhvr additive="base">
                                        <p:cTn id="6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6" end="6"/>
                                            </p:txEl>
                                          </p:spTgt>
                                        </p:tgtEl>
                                        <p:attrNameLst>
                                          <p:attrName>style.visibility</p:attrName>
                                        </p:attrNameLst>
                                      </p:cBhvr>
                                      <p:to>
                                        <p:strVal val="visible"/>
                                      </p:to>
                                    </p:set>
                                    <p:anim calcmode="lin" valueType="num">
                                      <p:cBhvr additive="base">
                                        <p:cTn id="6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457200" y="332656"/>
            <a:ext cx="5266928" cy="576063"/>
          </a:xfrm>
          <a:solidFill>
            <a:srgbClr val="FFC000"/>
          </a:solidFill>
          <a:ln>
            <a:solidFill>
              <a:srgbClr val="FF0000"/>
            </a:solidFill>
          </a:ln>
        </p:spPr>
        <p:txBody>
          <a:bodyPr>
            <a:normAutofit/>
          </a:bodyPr>
          <a:lstStyle/>
          <a:p>
            <a:r>
              <a:rPr kumimoji="1" lang="ja-JP" altLang="en-US" dirty="0" smtClean="0"/>
              <a:t>（５）準公金等の不適切な取り扱い　１</a:t>
            </a:r>
            <a:endParaRPr kumimoji="1" lang="ja-JP" altLang="en-US" dirty="0"/>
          </a:p>
        </p:txBody>
      </p:sp>
      <p:sp>
        <p:nvSpPr>
          <p:cNvPr id="4" name="コンテンツ プレースホルダー 3"/>
          <p:cNvSpPr>
            <a:spLocks noGrp="1"/>
          </p:cNvSpPr>
          <p:nvPr>
            <p:ph sz="half" idx="2"/>
          </p:nvPr>
        </p:nvSpPr>
        <p:spPr>
          <a:xfrm>
            <a:off x="395536" y="1124744"/>
            <a:ext cx="4040188" cy="5544616"/>
          </a:xfrm>
          <a:solidFill>
            <a:srgbClr val="FFFF00"/>
          </a:solidFill>
          <a:ln>
            <a:solidFill>
              <a:srgbClr val="FF0000"/>
            </a:solidFill>
          </a:ln>
        </p:spPr>
        <p:txBody>
          <a:bodyPr>
            <a:noAutofit/>
          </a:bodyPr>
          <a:lstStyle/>
          <a:p>
            <a:pPr marL="0" indent="0">
              <a:buNone/>
            </a:pPr>
            <a:r>
              <a:rPr kumimoji="1" lang="ja-JP" altLang="en-US" sz="2000" dirty="0" smtClean="0"/>
              <a:t>　</a:t>
            </a:r>
            <a:r>
              <a:rPr kumimoji="1" lang="ja-JP" altLang="en-US" sz="2000" b="1" dirty="0" smtClean="0">
                <a:solidFill>
                  <a:srgbClr val="FF0000"/>
                </a:solidFill>
                <a:effectLst>
                  <a:outerShdw blurRad="38100" dist="38100" dir="2700000" algn="tl">
                    <a:srgbClr val="000000">
                      <a:alpha val="43137"/>
                    </a:srgbClr>
                  </a:outerShdw>
                </a:effectLst>
              </a:rPr>
              <a:t>背景・原因</a:t>
            </a:r>
            <a:endParaRPr kumimoji="1" lang="en-US" altLang="ja-JP" sz="2000" b="1" dirty="0" smtClean="0">
              <a:solidFill>
                <a:srgbClr val="FF0000"/>
              </a:solidFill>
              <a:effectLst>
                <a:outerShdw blurRad="38100" dist="38100" dir="2700000" algn="tl">
                  <a:srgbClr val="000000">
                    <a:alpha val="43137"/>
                  </a:srgbClr>
                </a:outerShdw>
              </a:effectLst>
            </a:endParaRPr>
          </a:p>
          <a:p>
            <a:pPr marL="0" indent="0">
              <a:buNone/>
            </a:pPr>
            <a:endParaRPr lang="en-US" altLang="ja-JP" sz="2000" dirty="0" smtClean="0"/>
          </a:p>
          <a:p>
            <a:pPr marL="0" indent="0">
              <a:buNone/>
            </a:pPr>
            <a:r>
              <a:rPr lang="ja-JP" altLang="en-US" sz="2000" dirty="0"/>
              <a:t>　</a:t>
            </a:r>
            <a:r>
              <a:rPr lang="ja-JP" altLang="en-US" sz="2000" b="1" dirty="0" smtClean="0"/>
              <a:t>（１）所属において、</a:t>
            </a:r>
            <a:r>
              <a:rPr lang="ja-JP" altLang="en-US" sz="2000" b="1" i="1" u="sng" dirty="0" smtClean="0">
                <a:solidFill>
                  <a:srgbClr val="FF0000"/>
                </a:solidFill>
              </a:rPr>
              <a:t>学校徴収金等の現金を扱うルールが定められていない。</a:t>
            </a:r>
            <a:r>
              <a:rPr lang="ja-JP" altLang="en-US" sz="2000" b="1" dirty="0" smtClean="0"/>
              <a:t>また、定められていたとしても、厳守されていない。</a:t>
            </a:r>
            <a:endParaRPr lang="en-US" altLang="ja-JP" sz="2000" b="1" dirty="0" smtClean="0"/>
          </a:p>
          <a:p>
            <a:pPr marL="0" indent="0">
              <a:buNone/>
            </a:pPr>
            <a:endParaRPr kumimoji="1" lang="en-US" altLang="ja-JP" sz="2000" b="1" dirty="0" smtClean="0"/>
          </a:p>
          <a:p>
            <a:pPr marL="0" indent="0">
              <a:buNone/>
            </a:pPr>
            <a:r>
              <a:rPr kumimoji="1" lang="ja-JP" altLang="en-US" sz="2000" b="1" dirty="0"/>
              <a:t>　</a:t>
            </a:r>
            <a:r>
              <a:rPr kumimoji="1" lang="ja-JP" altLang="en-US" sz="2000" b="1" dirty="0" smtClean="0"/>
              <a:t>（２）金銭感覚がルーズであり、後で返せばよいという安易な考えがある。</a:t>
            </a:r>
            <a:endParaRPr kumimoji="1" lang="en-US" altLang="ja-JP" sz="2000" b="1" dirty="0" smtClean="0"/>
          </a:p>
          <a:p>
            <a:pPr marL="0" indent="0">
              <a:buNone/>
            </a:pPr>
            <a:endParaRPr lang="en-US" altLang="ja-JP" sz="2000" b="1" dirty="0" smtClean="0"/>
          </a:p>
          <a:p>
            <a:pPr marL="0" indent="0">
              <a:buNone/>
            </a:pPr>
            <a:r>
              <a:rPr lang="ja-JP" altLang="en-US" sz="2000" b="1" dirty="0"/>
              <a:t>　</a:t>
            </a:r>
            <a:r>
              <a:rPr lang="ja-JP" altLang="en-US" sz="2000" b="1" dirty="0" smtClean="0"/>
              <a:t>（３）ストレス発散等のために、</a:t>
            </a:r>
            <a:r>
              <a:rPr lang="ja-JP" altLang="en-US" sz="2000" b="1" i="1" u="sng" dirty="0" smtClean="0">
                <a:solidFill>
                  <a:srgbClr val="FF0000"/>
                </a:solidFill>
              </a:rPr>
              <a:t>ギャンブルや飲酒等の遊興費に学校徴収金を使い込んでいる。</a:t>
            </a:r>
            <a:endParaRPr lang="en-US" altLang="ja-JP" sz="2000" b="1" i="1" u="sng" dirty="0" smtClean="0">
              <a:solidFill>
                <a:srgbClr val="FF0000"/>
              </a:solidFill>
            </a:endParaRPr>
          </a:p>
          <a:p>
            <a:pPr marL="0" indent="0">
              <a:buNone/>
            </a:pPr>
            <a:r>
              <a:rPr kumimoji="1" lang="ja-JP" altLang="en-US" sz="2000" b="1" dirty="0"/>
              <a:t>　</a:t>
            </a:r>
          </a:p>
        </p:txBody>
      </p:sp>
      <p:sp>
        <p:nvSpPr>
          <p:cNvPr id="6" name="コンテンツ プレースホルダー 5"/>
          <p:cNvSpPr>
            <a:spLocks noGrp="1"/>
          </p:cNvSpPr>
          <p:nvPr>
            <p:ph sz="quarter" idx="4"/>
          </p:nvPr>
        </p:nvSpPr>
        <p:spPr>
          <a:xfrm>
            <a:off x="4645025" y="1124744"/>
            <a:ext cx="4041775" cy="5544616"/>
          </a:xfrm>
          <a:solidFill>
            <a:srgbClr val="FFFF00"/>
          </a:solidFill>
          <a:ln>
            <a:solidFill>
              <a:srgbClr val="FF0000"/>
            </a:solidFill>
          </a:ln>
        </p:spPr>
        <p:txBody>
          <a:bodyPr>
            <a:normAutofit/>
          </a:bodyPr>
          <a:lstStyle/>
          <a:p>
            <a:pPr marL="0" indent="0">
              <a:buNone/>
            </a:pPr>
            <a:r>
              <a:rPr kumimoji="1" lang="ja-JP" altLang="en-US" sz="2000" b="1" dirty="0" smtClean="0">
                <a:solidFill>
                  <a:srgbClr val="FF0000"/>
                </a:solidFill>
                <a:effectLst>
                  <a:outerShdw blurRad="38100" dist="38100" dir="2700000" algn="tl">
                    <a:srgbClr val="000000">
                      <a:alpha val="43137"/>
                    </a:srgbClr>
                  </a:outerShdw>
                </a:effectLst>
              </a:rPr>
              <a:t>防止対策</a:t>
            </a:r>
            <a:endParaRPr kumimoji="1" lang="en-US" altLang="ja-JP" sz="2000" b="1" dirty="0" smtClean="0">
              <a:solidFill>
                <a:srgbClr val="FF0000"/>
              </a:solidFill>
              <a:effectLst>
                <a:outerShdw blurRad="38100" dist="38100" dir="2700000" algn="tl">
                  <a:srgbClr val="000000">
                    <a:alpha val="43137"/>
                  </a:srgbClr>
                </a:outerShdw>
              </a:effectLst>
            </a:endParaRPr>
          </a:p>
          <a:p>
            <a:pPr marL="0" indent="0">
              <a:buNone/>
            </a:pPr>
            <a:r>
              <a:rPr lang="ja-JP" altLang="en-US" b="1" dirty="0"/>
              <a:t>　</a:t>
            </a:r>
            <a:endParaRPr lang="en-US" altLang="ja-JP" b="1" dirty="0" smtClean="0"/>
          </a:p>
          <a:p>
            <a:pPr marL="0" indent="0">
              <a:buNone/>
            </a:pPr>
            <a:r>
              <a:rPr lang="ja-JP" altLang="en-US" sz="2000" b="1" dirty="0"/>
              <a:t>　</a:t>
            </a:r>
            <a:r>
              <a:rPr lang="ja-JP" altLang="en-US" sz="2000" b="1" dirty="0" smtClean="0"/>
              <a:t>（１）取扱いについては、教職員個人に任せるのではなく、</a:t>
            </a:r>
            <a:r>
              <a:rPr lang="ja-JP" altLang="en-US" sz="2000" b="1" i="1" u="sng" dirty="0" smtClean="0">
                <a:solidFill>
                  <a:srgbClr val="FF0000"/>
                </a:solidFill>
              </a:rPr>
              <a:t>組織的</a:t>
            </a:r>
            <a:r>
              <a:rPr lang="ja-JP" altLang="en-US" sz="2000" b="1" i="1" u="sng" dirty="0">
                <a:solidFill>
                  <a:srgbClr val="FF0000"/>
                </a:solidFill>
              </a:rPr>
              <a:t>に管理するルールを定め厳守させる</a:t>
            </a:r>
            <a:r>
              <a:rPr lang="ja-JP" altLang="en-US" sz="2000" b="1" dirty="0" smtClean="0"/>
              <a:t>。</a:t>
            </a:r>
            <a:endParaRPr lang="en-US" altLang="ja-JP" sz="2000" b="1" dirty="0" smtClean="0"/>
          </a:p>
          <a:p>
            <a:pPr marL="0" indent="0">
              <a:buNone/>
            </a:pPr>
            <a:r>
              <a:rPr lang="ja-JP" altLang="en-US" sz="2000" b="1" dirty="0" smtClean="0"/>
              <a:t>     また</a:t>
            </a:r>
            <a:r>
              <a:rPr lang="ja-JP" altLang="en-US" sz="2000" b="1" dirty="0"/>
              <a:t>、会計担当者による集金状況等の確認を管理職が</a:t>
            </a:r>
            <a:r>
              <a:rPr lang="ja-JP" altLang="en-US" sz="2000" b="1" dirty="0" smtClean="0"/>
              <a:t>定期的に行い、現金の紛失・横領等の防止に努める。</a:t>
            </a:r>
            <a:endParaRPr lang="en-US" altLang="ja-JP" sz="2000" b="1" dirty="0" smtClean="0"/>
          </a:p>
          <a:p>
            <a:pPr marL="0" indent="0">
              <a:buNone/>
            </a:pPr>
            <a:endParaRPr kumimoji="1" lang="en-US" altLang="ja-JP" b="1" dirty="0" smtClean="0"/>
          </a:p>
          <a:p>
            <a:pPr marL="0" indent="0">
              <a:buNone/>
            </a:pPr>
            <a:r>
              <a:rPr kumimoji="1" lang="ja-JP" altLang="en-US" b="1" dirty="0"/>
              <a:t>　</a:t>
            </a:r>
            <a:r>
              <a:rPr kumimoji="1" lang="ja-JP" altLang="en-US" sz="2000" b="1" dirty="0" smtClean="0"/>
              <a:t>（２）教職員</a:t>
            </a:r>
            <a:r>
              <a:rPr lang="ja-JP" altLang="en-US" sz="2000" b="1" dirty="0"/>
              <a:t>は</a:t>
            </a:r>
            <a:r>
              <a:rPr lang="ja-JP" altLang="en-US" sz="2000" b="1" dirty="0" smtClean="0"/>
              <a:t>、</a:t>
            </a:r>
            <a:r>
              <a:rPr lang="ja-JP" altLang="en-US" sz="2000" b="1" i="1" u="sng" dirty="0" smtClean="0">
                <a:solidFill>
                  <a:srgbClr val="FF0000"/>
                </a:solidFill>
              </a:rPr>
              <a:t>他の公務員にも増して高い倫理観が求められており</a:t>
            </a:r>
            <a:r>
              <a:rPr lang="ja-JP" altLang="en-US" sz="2000" b="1" dirty="0" smtClean="0"/>
              <a:t>、勤務時間内外にかかわらず、常に自己の言動を見つめ直し、規範意識を高く持つ必要があることを、日頃から認識させる。</a:t>
            </a:r>
            <a:endParaRPr lang="en-US" altLang="ja-JP" sz="2000" b="1" dirty="0" smtClean="0"/>
          </a:p>
          <a:p>
            <a:pPr marL="0" indent="0">
              <a:buNone/>
            </a:pPr>
            <a:endParaRPr kumimoji="1" lang="en-US" altLang="ja-JP" sz="5000" b="1" dirty="0" smtClean="0"/>
          </a:p>
          <a:p>
            <a:pPr marL="0" indent="0">
              <a:buNone/>
            </a:pPr>
            <a:endParaRPr kumimoji="1" lang="ja-JP" altLang="en-US" sz="8000" b="1" dirty="0"/>
          </a:p>
        </p:txBody>
      </p:sp>
    </p:spTree>
    <p:extLst>
      <p:ext uri="{BB962C8B-B14F-4D97-AF65-F5344CB8AC3E}">
        <p14:creationId xmlns:p14="http://schemas.microsoft.com/office/powerpoint/2010/main" val="83469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bg/>
                                          </p:spTgt>
                                        </p:tgtEl>
                                        <p:attrNameLst>
                                          <p:attrName>style.visibility</p:attrName>
                                        </p:attrNameLst>
                                      </p:cBhvr>
                                      <p:to>
                                        <p:strVal val="visible"/>
                                      </p:to>
                                    </p:set>
                                    <p:anim calcmode="lin" valueType="num">
                                      <p:cBhvr additive="base">
                                        <p:cTn id="43" dur="500" fill="hold"/>
                                        <p:tgtEl>
                                          <p:spTgt spid="6">
                                            <p:bg/>
                                          </p:spTgt>
                                        </p:tgtEl>
                                        <p:attrNameLst>
                                          <p:attrName>ppt_x</p:attrName>
                                        </p:attrNameLst>
                                      </p:cBhvr>
                                      <p:tavLst>
                                        <p:tav tm="0">
                                          <p:val>
                                            <p:strVal val="#ppt_x"/>
                                          </p:val>
                                        </p:tav>
                                        <p:tav tm="100000">
                                          <p:val>
                                            <p:strVal val="#ppt_x"/>
                                          </p:val>
                                        </p:tav>
                                      </p:tavLst>
                                    </p:anim>
                                    <p:anim calcmode="lin" valueType="num">
                                      <p:cBhvr additive="base">
                                        <p:cTn id="44"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 calcmode="lin" valueType="num">
                                      <p:cBhvr additive="base">
                                        <p:cTn id="4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1" end="1"/>
                                            </p:txEl>
                                          </p:spTgt>
                                        </p:tgtEl>
                                        <p:attrNameLst>
                                          <p:attrName>style.visibility</p:attrName>
                                        </p:attrNameLst>
                                      </p:cBhvr>
                                      <p:to>
                                        <p:strVal val="visible"/>
                                      </p:to>
                                    </p:set>
                                    <p:anim calcmode="lin" valueType="num">
                                      <p:cBhvr additive="base">
                                        <p:cTn id="5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2" end="2"/>
                                            </p:txEl>
                                          </p:spTgt>
                                        </p:tgtEl>
                                        <p:attrNameLst>
                                          <p:attrName>style.visibility</p:attrName>
                                        </p:attrNameLst>
                                      </p:cBhvr>
                                      <p:to>
                                        <p:strVal val="visible"/>
                                      </p:to>
                                    </p:set>
                                    <p:anim calcmode="lin" valueType="num">
                                      <p:cBhvr additive="base">
                                        <p:cTn id="6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3" end="3"/>
                                            </p:txEl>
                                          </p:spTgt>
                                        </p:tgtEl>
                                        <p:attrNameLst>
                                          <p:attrName>style.visibility</p:attrName>
                                        </p:attrNameLst>
                                      </p:cBhvr>
                                      <p:to>
                                        <p:strVal val="visible"/>
                                      </p:to>
                                    </p:set>
                                    <p:anim calcmode="lin" valueType="num">
                                      <p:cBhvr additive="base">
                                        <p:cTn id="6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xEl>
                                              <p:pRg st="5" end="5"/>
                                            </p:txEl>
                                          </p:spTgt>
                                        </p:tgtEl>
                                        <p:attrNameLst>
                                          <p:attrName>style.visibility</p:attrName>
                                        </p:attrNameLst>
                                      </p:cBhvr>
                                      <p:to>
                                        <p:strVal val="visible"/>
                                      </p:to>
                                    </p:set>
                                    <p:anim calcmode="lin" valueType="num">
                                      <p:cBhvr additive="base">
                                        <p:cTn id="7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467544" y="260648"/>
            <a:ext cx="5328592" cy="576064"/>
          </a:xfrm>
          <a:solidFill>
            <a:srgbClr val="FFC000"/>
          </a:solidFill>
          <a:ln>
            <a:solidFill>
              <a:srgbClr val="FF0000"/>
            </a:solidFill>
          </a:ln>
        </p:spPr>
        <p:txBody>
          <a:bodyPr>
            <a:normAutofit/>
          </a:bodyPr>
          <a:lstStyle/>
          <a:p>
            <a:r>
              <a:rPr kumimoji="1" lang="ja-JP" altLang="en-US" dirty="0" smtClean="0"/>
              <a:t>（５）準公金等の不適切な取り扱い　２</a:t>
            </a:r>
            <a:endParaRPr kumimoji="1" lang="ja-JP" altLang="en-US" dirty="0"/>
          </a:p>
        </p:txBody>
      </p:sp>
      <p:sp>
        <p:nvSpPr>
          <p:cNvPr id="4" name="コンテンツ プレースホルダー 3"/>
          <p:cNvSpPr>
            <a:spLocks noGrp="1"/>
          </p:cNvSpPr>
          <p:nvPr>
            <p:ph sz="half" idx="2"/>
          </p:nvPr>
        </p:nvSpPr>
        <p:spPr>
          <a:xfrm>
            <a:off x="467544" y="1052736"/>
            <a:ext cx="4040188" cy="5688632"/>
          </a:xfrm>
          <a:solidFill>
            <a:srgbClr val="FFFF00"/>
          </a:solidFill>
          <a:ln>
            <a:solidFill>
              <a:srgbClr val="FF0000"/>
            </a:solidFill>
          </a:ln>
        </p:spPr>
        <p:txBody>
          <a:bodyPr>
            <a:noAutofit/>
          </a:bodyPr>
          <a:lstStyle/>
          <a:p>
            <a:pPr marL="0" indent="0">
              <a:buNone/>
            </a:pPr>
            <a:r>
              <a:rPr kumimoji="1" lang="ja-JP" altLang="en-US" sz="2000" dirty="0" smtClean="0"/>
              <a:t>　</a:t>
            </a:r>
            <a:r>
              <a:rPr kumimoji="1" lang="ja-JP" altLang="en-US" sz="2000" b="1" dirty="0" smtClean="0">
                <a:solidFill>
                  <a:srgbClr val="FF0000"/>
                </a:solidFill>
                <a:effectLst>
                  <a:outerShdw blurRad="38100" dist="38100" dir="2700000" algn="tl">
                    <a:srgbClr val="000000">
                      <a:alpha val="43137"/>
                    </a:srgbClr>
                  </a:outerShdw>
                </a:effectLst>
              </a:rPr>
              <a:t>背景・原因</a:t>
            </a:r>
            <a:endParaRPr kumimoji="1" lang="en-US" altLang="ja-JP" sz="2000" b="1" dirty="0" smtClean="0">
              <a:solidFill>
                <a:srgbClr val="FF0000"/>
              </a:solidFill>
              <a:effectLst>
                <a:outerShdw blurRad="38100" dist="38100" dir="2700000" algn="tl">
                  <a:srgbClr val="000000">
                    <a:alpha val="43137"/>
                  </a:srgbClr>
                </a:outerShdw>
              </a:effectLst>
            </a:endParaRPr>
          </a:p>
          <a:p>
            <a:pPr marL="0" indent="0">
              <a:buNone/>
            </a:pPr>
            <a:endParaRPr lang="en-US" altLang="ja-JP" sz="2000" dirty="0" smtClean="0"/>
          </a:p>
          <a:p>
            <a:pPr marL="0" indent="0">
              <a:buNone/>
            </a:pPr>
            <a:r>
              <a:rPr kumimoji="1" lang="ja-JP" altLang="en-US" sz="2000" dirty="0"/>
              <a:t>　</a:t>
            </a:r>
            <a:r>
              <a:rPr kumimoji="1" lang="ja-JP" altLang="en-US" sz="2000" b="1" dirty="0" smtClean="0"/>
              <a:t>（４）諸手当の制度及び趣旨についての理解が足りず、勝手な解釈により不正受給にあたらないと思い込んでいる。</a:t>
            </a:r>
            <a:endParaRPr kumimoji="1" lang="en-US" altLang="ja-JP" sz="2000" b="1" dirty="0" smtClean="0"/>
          </a:p>
          <a:p>
            <a:pPr marL="0" indent="0">
              <a:buNone/>
            </a:pPr>
            <a:r>
              <a:rPr lang="ja-JP" altLang="en-US" sz="2000" b="1" dirty="0"/>
              <a:t>　</a:t>
            </a:r>
            <a:endParaRPr lang="en-US" altLang="ja-JP" sz="2000" b="1" dirty="0" smtClean="0"/>
          </a:p>
          <a:p>
            <a:pPr marL="0" indent="0">
              <a:buNone/>
            </a:pPr>
            <a:r>
              <a:rPr lang="ja-JP" altLang="en-US" sz="2000" b="1" dirty="0" smtClean="0"/>
              <a:t>（５）所属において、</a:t>
            </a:r>
            <a:r>
              <a:rPr lang="ja-JP" altLang="en-US" sz="2000" b="1" i="1" u="sng" dirty="0" smtClean="0">
                <a:solidFill>
                  <a:srgbClr val="FF0000"/>
                </a:solidFill>
              </a:rPr>
              <a:t>部活動の指導実績を第三者が確認する手段が定められていない。</a:t>
            </a:r>
            <a:endParaRPr kumimoji="1" lang="ja-JP" altLang="en-US" sz="2000" b="1" i="1" u="sng" dirty="0">
              <a:solidFill>
                <a:srgbClr val="FF0000"/>
              </a:solidFill>
            </a:endParaRPr>
          </a:p>
        </p:txBody>
      </p:sp>
      <p:sp>
        <p:nvSpPr>
          <p:cNvPr id="6" name="コンテンツ プレースホルダー 5"/>
          <p:cNvSpPr>
            <a:spLocks noGrp="1"/>
          </p:cNvSpPr>
          <p:nvPr>
            <p:ph sz="quarter" idx="4"/>
          </p:nvPr>
        </p:nvSpPr>
        <p:spPr>
          <a:xfrm>
            <a:off x="4645025" y="1052736"/>
            <a:ext cx="4041775" cy="5688632"/>
          </a:xfrm>
          <a:solidFill>
            <a:srgbClr val="FFFF00"/>
          </a:solidFill>
          <a:ln>
            <a:solidFill>
              <a:srgbClr val="FF0000"/>
            </a:solidFill>
          </a:ln>
        </p:spPr>
        <p:txBody>
          <a:bodyPr>
            <a:normAutofit fontScale="92500" lnSpcReduction="10000"/>
          </a:bodyPr>
          <a:lstStyle/>
          <a:p>
            <a:pPr marL="0" indent="0">
              <a:buNone/>
            </a:pPr>
            <a:r>
              <a:rPr kumimoji="1" lang="ja-JP" altLang="en-US" sz="2000" b="1" dirty="0" smtClean="0">
                <a:solidFill>
                  <a:srgbClr val="FF0000"/>
                </a:solidFill>
              </a:rPr>
              <a:t>　</a:t>
            </a:r>
            <a:r>
              <a:rPr kumimoji="1" lang="ja-JP" altLang="en-US" sz="2000" b="1" dirty="0" smtClean="0">
                <a:solidFill>
                  <a:srgbClr val="FF0000"/>
                </a:solidFill>
                <a:effectLst>
                  <a:outerShdw blurRad="38100" dist="38100" dir="2700000" algn="tl">
                    <a:srgbClr val="000000">
                      <a:alpha val="43137"/>
                    </a:srgbClr>
                  </a:outerShdw>
                </a:effectLst>
              </a:rPr>
              <a:t>防止対策</a:t>
            </a:r>
            <a:endParaRPr kumimoji="1" lang="en-US" altLang="ja-JP" sz="2000" b="1" dirty="0" smtClean="0">
              <a:solidFill>
                <a:srgbClr val="FF0000"/>
              </a:solidFill>
              <a:effectLst>
                <a:outerShdw blurRad="38100" dist="38100" dir="2700000" algn="tl">
                  <a:srgbClr val="000000">
                    <a:alpha val="43137"/>
                  </a:srgbClr>
                </a:outerShdw>
              </a:effectLst>
            </a:endParaRPr>
          </a:p>
          <a:p>
            <a:pPr marL="0" indent="0">
              <a:buNone/>
            </a:pPr>
            <a:endParaRPr kumimoji="1" lang="en-US" altLang="ja-JP" sz="2200" b="1" dirty="0" smtClean="0"/>
          </a:p>
          <a:p>
            <a:pPr marL="0" indent="0">
              <a:buNone/>
            </a:pPr>
            <a:r>
              <a:rPr kumimoji="1" lang="ja-JP" altLang="en-US" sz="2200" b="1" dirty="0"/>
              <a:t>　</a:t>
            </a:r>
            <a:r>
              <a:rPr kumimoji="1" lang="ja-JP" altLang="en-US" sz="2000" b="1" dirty="0" smtClean="0"/>
              <a:t>（３）所属での研修等により支給要件・手続の理解を深める。</a:t>
            </a:r>
            <a:endParaRPr kumimoji="1" lang="en-US" altLang="ja-JP" sz="2000" b="1" dirty="0" smtClean="0"/>
          </a:p>
          <a:p>
            <a:pPr marL="0" indent="0">
              <a:buNone/>
            </a:pPr>
            <a:endParaRPr lang="en-US" altLang="ja-JP" sz="2000" b="1" dirty="0" smtClean="0"/>
          </a:p>
          <a:p>
            <a:pPr marL="0" indent="0">
              <a:buNone/>
            </a:pPr>
            <a:r>
              <a:rPr lang="ja-JP" altLang="en-US" sz="2000" b="1" dirty="0" smtClean="0"/>
              <a:t>　（４）管理職は、日頃から教職員の状況を観察し、借金等の問題を抱えていないか注意を払う。</a:t>
            </a:r>
            <a:endParaRPr lang="en-US" altLang="ja-JP" sz="2000" b="1" dirty="0" smtClean="0"/>
          </a:p>
          <a:p>
            <a:pPr marL="0" indent="0">
              <a:buNone/>
            </a:pPr>
            <a:r>
              <a:rPr lang="ja-JP" altLang="en-US" sz="2000" b="1" dirty="0"/>
              <a:t>　</a:t>
            </a:r>
            <a:r>
              <a:rPr lang="ja-JP" altLang="en-US" sz="2000" b="1" dirty="0" smtClean="0"/>
              <a:t>（５）日頃から何でも相談しやすい体制や雰囲気をつくる。但し、借金やギャンブル依存等は相談しにくいこともあり、専門の相談機関を把握し、教職員に周知を図ることも重要である。</a:t>
            </a:r>
            <a:endParaRPr lang="en-US" altLang="ja-JP" sz="2000" b="1" dirty="0" smtClean="0"/>
          </a:p>
          <a:p>
            <a:pPr marL="0" indent="0">
              <a:buNone/>
            </a:pPr>
            <a:endParaRPr lang="en-US" altLang="ja-JP" sz="2000" b="1" dirty="0"/>
          </a:p>
          <a:p>
            <a:pPr marL="0" indent="0">
              <a:buNone/>
            </a:pPr>
            <a:r>
              <a:rPr lang="ja-JP" altLang="en-US" sz="2000" b="1" dirty="0" smtClean="0"/>
              <a:t>（６）部活動を行う場合は事前及び事後の報告を義務付ける等、</a:t>
            </a:r>
            <a:r>
              <a:rPr lang="ja-JP" altLang="en-US" sz="2000" b="1" i="1" u="sng" dirty="0" smtClean="0">
                <a:solidFill>
                  <a:srgbClr val="FF0000"/>
                </a:solidFill>
              </a:rPr>
              <a:t>管理職が活動内容の把握に努めるとともに、部顧問からの支給申請について、複数の者によるチェックを行う体制をつくる</a:t>
            </a:r>
            <a:r>
              <a:rPr lang="ja-JP" altLang="en-US" sz="2000" b="1" dirty="0" smtClean="0"/>
              <a:t>。</a:t>
            </a:r>
            <a:endParaRPr kumimoji="1" lang="ja-JP" altLang="en-US" sz="2000" b="1" dirty="0"/>
          </a:p>
        </p:txBody>
      </p:sp>
    </p:spTree>
    <p:extLst>
      <p:ext uri="{BB962C8B-B14F-4D97-AF65-F5344CB8AC3E}">
        <p14:creationId xmlns:p14="http://schemas.microsoft.com/office/powerpoint/2010/main" val="1568117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bg/>
                                          </p:spTgt>
                                        </p:tgtEl>
                                        <p:attrNameLst>
                                          <p:attrName>style.visibility</p:attrName>
                                        </p:attrNameLst>
                                      </p:cBhvr>
                                      <p:to>
                                        <p:strVal val="visible"/>
                                      </p:to>
                                    </p:set>
                                    <p:anim calcmode="lin" valueType="num">
                                      <p:cBhvr additive="base">
                                        <p:cTn id="3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 calcmode="lin" valueType="num">
                                      <p:cBhvr additive="base">
                                        <p:cTn id="4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 calcmode="lin" valueType="num">
                                      <p:cBhvr additive="base">
                                        <p:cTn id="4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4" end="4"/>
                                            </p:txEl>
                                          </p:spTgt>
                                        </p:tgtEl>
                                        <p:attrNameLst>
                                          <p:attrName>style.visibility</p:attrName>
                                        </p:attrNameLst>
                                      </p:cBhvr>
                                      <p:to>
                                        <p:strVal val="visible"/>
                                      </p:to>
                                    </p:set>
                                    <p:anim calcmode="lin" valueType="num">
                                      <p:cBhvr additive="base">
                                        <p:cTn id="5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5" end="5"/>
                                            </p:txEl>
                                          </p:spTgt>
                                        </p:tgtEl>
                                        <p:attrNameLst>
                                          <p:attrName>style.visibility</p:attrName>
                                        </p:attrNameLst>
                                      </p:cBhvr>
                                      <p:to>
                                        <p:strVal val="visible"/>
                                      </p:to>
                                    </p:set>
                                    <p:anim calcmode="lin" valueType="num">
                                      <p:cBhvr additive="base">
                                        <p:cTn id="6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7" end="7"/>
                                            </p:txEl>
                                          </p:spTgt>
                                        </p:tgtEl>
                                        <p:attrNameLst>
                                          <p:attrName>style.visibility</p:attrName>
                                        </p:attrNameLst>
                                      </p:cBhvr>
                                      <p:to>
                                        <p:strVal val="visible"/>
                                      </p:to>
                                    </p:set>
                                    <p:anim calcmode="lin" valueType="num">
                                      <p:cBhvr additive="base">
                                        <p:cTn id="67"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467544" y="260648"/>
            <a:ext cx="5328592" cy="576064"/>
          </a:xfrm>
          <a:solidFill>
            <a:srgbClr val="FFC000"/>
          </a:solidFill>
          <a:ln>
            <a:solidFill>
              <a:srgbClr val="FF0000"/>
            </a:solidFill>
          </a:ln>
        </p:spPr>
        <p:txBody>
          <a:bodyPr>
            <a:normAutofit/>
          </a:bodyPr>
          <a:lstStyle/>
          <a:p>
            <a:r>
              <a:rPr kumimoji="1" lang="ja-JP" altLang="en-US" dirty="0" smtClean="0"/>
              <a:t>（６）個人情報の紛失</a:t>
            </a:r>
            <a:endParaRPr kumimoji="1" lang="ja-JP" altLang="en-US" dirty="0"/>
          </a:p>
        </p:txBody>
      </p:sp>
      <p:sp>
        <p:nvSpPr>
          <p:cNvPr id="4" name="コンテンツ プレースホルダー 3"/>
          <p:cNvSpPr>
            <a:spLocks noGrp="1"/>
          </p:cNvSpPr>
          <p:nvPr>
            <p:ph sz="half" idx="2"/>
          </p:nvPr>
        </p:nvSpPr>
        <p:spPr>
          <a:xfrm>
            <a:off x="467544" y="1052736"/>
            <a:ext cx="4040188" cy="5688632"/>
          </a:xfrm>
          <a:solidFill>
            <a:srgbClr val="FFFF00"/>
          </a:solidFill>
          <a:ln>
            <a:solidFill>
              <a:srgbClr val="FF0000"/>
            </a:solidFill>
          </a:ln>
        </p:spPr>
        <p:txBody>
          <a:bodyPr>
            <a:noAutofit/>
          </a:bodyPr>
          <a:lstStyle/>
          <a:p>
            <a:pPr marL="0" indent="0">
              <a:buNone/>
            </a:pPr>
            <a:r>
              <a:rPr kumimoji="1" lang="ja-JP" altLang="en-US" sz="2000" dirty="0" smtClean="0"/>
              <a:t>　</a:t>
            </a:r>
            <a:r>
              <a:rPr kumimoji="1" lang="ja-JP" altLang="en-US" sz="2000" b="1" dirty="0" smtClean="0">
                <a:solidFill>
                  <a:srgbClr val="FF0000"/>
                </a:solidFill>
                <a:effectLst>
                  <a:outerShdw blurRad="38100" dist="38100" dir="2700000" algn="tl">
                    <a:srgbClr val="000000">
                      <a:alpha val="43137"/>
                    </a:srgbClr>
                  </a:outerShdw>
                </a:effectLst>
              </a:rPr>
              <a:t>背景・原因</a:t>
            </a:r>
            <a:endParaRPr kumimoji="1" lang="en-US" altLang="ja-JP" sz="2000" b="1" dirty="0" smtClean="0">
              <a:solidFill>
                <a:srgbClr val="FF0000"/>
              </a:solidFill>
              <a:effectLst>
                <a:outerShdw blurRad="38100" dist="38100" dir="2700000" algn="tl">
                  <a:srgbClr val="000000">
                    <a:alpha val="43137"/>
                  </a:srgbClr>
                </a:outerShdw>
              </a:effectLst>
            </a:endParaRPr>
          </a:p>
          <a:p>
            <a:pPr marL="0" indent="0">
              <a:buNone/>
            </a:pPr>
            <a:endParaRPr lang="en-US" altLang="ja-JP" sz="2000" dirty="0" smtClean="0"/>
          </a:p>
          <a:p>
            <a:pPr marL="0" indent="0">
              <a:buNone/>
            </a:pPr>
            <a:r>
              <a:rPr kumimoji="1" lang="ja-JP" altLang="en-US" sz="2000" dirty="0"/>
              <a:t>　</a:t>
            </a:r>
            <a:r>
              <a:rPr kumimoji="1" lang="ja-JP" altLang="en-US" sz="2000" b="1" dirty="0" smtClean="0"/>
              <a:t>（１）　教職員の意識が低い</a:t>
            </a:r>
            <a:endParaRPr kumimoji="1" lang="en-US" altLang="ja-JP" sz="2000" b="1" dirty="0" smtClean="0"/>
          </a:p>
          <a:p>
            <a:pPr marL="0" indent="0">
              <a:buNone/>
            </a:pPr>
            <a:endParaRPr lang="en-US" altLang="ja-JP" sz="2000" b="1" i="1" u="sng" dirty="0">
              <a:solidFill>
                <a:srgbClr val="FF0000"/>
              </a:solidFill>
            </a:endParaRPr>
          </a:p>
          <a:p>
            <a:pPr marL="0" indent="0">
              <a:buNone/>
            </a:pPr>
            <a:r>
              <a:rPr lang="ja-JP" altLang="en-US" sz="2000" b="1" i="1" dirty="0">
                <a:solidFill>
                  <a:srgbClr val="FF0000"/>
                </a:solidFill>
              </a:rPr>
              <a:t>　</a:t>
            </a:r>
            <a:r>
              <a:rPr lang="ja-JP" altLang="en-US" sz="2000" b="1" dirty="0" smtClean="0"/>
              <a:t>（２）　情報管理に関しての規則が　　</a:t>
            </a:r>
            <a:endParaRPr lang="en-US" altLang="ja-JP" sz="2000" b="1" dirty="0" smtClean="0"/>
          </a:p>
          <a:p>
            <a:pPr marL="0" indent="0">
              <a:buNone/>
            </a:pPr>
            <a:r>
              <a:rPr lang="ja-JP" altLang="en-US" sz="2000" b="1" dirty="0"/>
              <a:t>　</a:t>
            </a:r>
            <a:r>
              <a:rPr lang="ja-JP" altLang="en-US" sz="2000" b="1" dirty="0" smtClean="0"/>
              <a:t>　　ない</a:t>
            </a:r>
            <a:endParaRPr lang="en-US" altLang="ja-JP" sz="2000" b="1" dirty="0" smtClean="0"/>
          </a:p>
          <a:p>
            <a:pPr marL="0" indent="0">
              <a:buNone/>
            </a:pPr>
            <a:endParaRPr lang="en-US" altLang="ja-JP" sz="2000" b="1" i="1" u="sng" dirty="0">
              <a:solidFill>
                <a:srgbClr val="FF0000"/>
              </a:solidFill>
            </a:endParaRPr>
          </a:p>
          <a:p>
            <a:pPr marL="0" indent="0">
              <a:buNone/>
            </a:pPr>
            <a:endParaRPr lang="en-US" altLang="ja-JP" sz="2000" b="1" i="1" u="sng" dirty="0" smtClean="0">
              <a:solidFill>
                <a:srgbClr val="FF0000"/>
              </a:solidFill>
            </a:endParaRPr>
          </a:p>
          <a:p>
            <a:pPr marL="0" indent="0">
              <a:buNone/>
            </a:pPr>
            <a:r>
              <a:rPr lang="ja-JP" altLang="en-US" sz="2000" b="1" dirty="0"/>
              <a:t>　</a:t>
            </a:r>
            <a:r>
              <a:rPr lang="ja-JP" altLang="en-US" sz="2000" b="1" dirty="0" smtClean="0"/>
              <a:t>（３）　施錠できる保管場所がない</a:t>
            </a:r>
            <a:endParaRPr lang="en-US" altLang="ja-JP" sz="2000" b="1" dirty="0" smtClean="0"/>
          </a:p>
          <a:p>
            <a:pPr marL="0" indent="0">
              <a:buNone/>
            </a:pPr>
            <a:endParaRPr lang="en-US" altLang="ja-JP" sz="2000" b="1" dirty="0"/>
          </a:p>
          <a:p>
            <a:pPr marL="0" indent="0">
              <a:buNone/>
            </a:pPr>
            <a:endParaRPr lang="en-US" altLang="ja-JP" sz="2000" b="1" i="1" u="sng" dirty="0" smtClean="0">
              <a:solidFill>
                <a:srgbClr val="FF0000"/>
              </a:solidFill>
            </a:endParaRPr>
          </a:p>
          <a:p>
            <a:pPr marL="0" indent="0">
              <a:buNone/>
            </a:pPr>
            <a:endParaRPr kumimoji="1" lang="ja-JP" altLang="en-US" sz="2000" b="1" i="1" u="sng" dirty="0">
              <a:solidFill>
                <a:srgbClr val="FF0000"/>
              </a:solidFill>
            </a:endParaRPr>
          </a:p>
        </p:txBody>
      </p:sp>
      <p:sp>
        <p:nvSpPr>
          <p:cNvPr id="6" name="コンテンツ プレースホルダー 5"/>
          <p:cNvSpPr>
            <a:spLocks noGrp="1"/>
          </p:cNvSpPr>
          <p:nvPr>
            <p:ph sz="quarter" idx="4"/>
          </p:nvPr>
        </p:nvSpPr>
        <p:spPr>
          <a:xfrm>
            <a:off x="4645025" y="1052736"/>
            <a:ext cx="4041775" cy="5688632"/>
          </a:xfrm>
          <a:solidFill>
            <a:srgbClr val="FFFF00"/>
          </a:solidFill>
          <a:ln>
            <a:solidFill>
              <a:srgbClr val="FF0000"/>
            </a:solidFill>
          </a:ln>
        </p:spPr>
        <p:txBody>
          <a:bodyPr>
            <a:normAutofit/>
          </a:bodyPr>
          <a:lstStyle/>
          <a:p>
            <a:pPr marL="0" indent="0">
              <a:buNone/>
            </a:pPr>
            <a:r>
              <a:rPr kumimoji="1" lang="ja-JP" altLang="en-US" sz="2000" b="1" dirty="0" smtClean="0">
                <a:solidFill>
                  <a:srgbClr val="FF0000"/>
                </a:solidFill>
              </a:rPr>
              <a:t>　</a:t>
            </a:r>
            <a:r>
              <a:rPr kumimoji="1" lang="ja-JP" altLang="en-US" sz="2000" b="1" dirty="0" smtClean="0">
                <a:solidFill>
                  <a:srgbClr val="FF0000"/>
                </a:solidFill>
                <a:effectLst>
                  <a:outerShdw blurRad="38100" dist="38100" dir="2700000" algn="tl">
                    <a:srgbClr val="000000">
                      <a:alpha val="43137"/>
                    </a:srgbClr>
                  </a:outerShdw>
                </a:effectLst>
              </a:rPr>
              <a:t>防止対策</a:t>
            </a:r>
            <a:endParaRPr kumimoji="1" lang="en-US" altLang="ja-JP" sz="2000" b="1" dirty="0" smtClean="0">
              <a:solidFill>
                <a:srgbClr val="FF0000"/>
              </a:solidFill>
              <a:effectLst>
                <a:outerShdw blurRad="38100" dist="38100" dir="2700000" algn="tl">
                  <a:srgbClr val="000000">
                    <a:alpha val="43137"/>
                  </a:srgbClr>
                </a:outerShdw>
              </a:effectLst>
            </a:endParaRPr>
          </a:p>
          <a:p>
            <a:pPr marL="0" indent="0">
              <a:buNone/>
            </a:pPr>
            <a:endParaRPr kumimoji="1" lang="en-US" altLang="ja-JP" sz="2200" b="1" dirty="0" smtClean="0"/>
          </a:p>
          <a:p>
            <a:pPr marL="0" indent="0">
              <a:buNone/>
            </a:pPr>
            <a:r>
              <a:rPr kumimoji="1" lang="ja-JP" altLang="en-US" sz="2000" b="1" dirty="0" smtClean="0"/>
              <a:t>　（１）　研修の実施</a:t>
            </a:r>
            <a:endParaRPr kumimoji="1" lang="en-US" altLang="ja-JP" sz="2000" b="1" dirty="0" smtClean="0"/>
          </a:p>
          <a:p>
            <a:pPr marL="0" indent="0">
              <a:buNone/>
            </a:pPr>
            <a:endParaRPr lang="en-US" altLang="ja-JP" sz="2000" b="1" dirty="0"/>
          </a:p>
          <a:p>
            <a:pPr marL="0" indent="0">
              <a:buNone/>
            </a:pPr>
            <a:r>
              <a:rPr kumimoji="1" lang="ja-JP" altLang="en-US" sz="2000" b="1" dirty="0" smtClean="0"/>
              <a:t>　（２）　ルール作り</a:t>
            </a:r>
            <a:endParaRPr kumimoji="1" lang="en-US" altLang="ja-JP" sz="2000" b="1" dirty="0" smtClean="0"/>
          </a:p>
          <a:p>
            <a:pPr marL="0" indent="0">
              <a:buNone/>
            </a:pPr>
            <a:endParaRPr lang="en-US" altLang="ja-JP" sz="2000" b="1" dirty="0"/>
          </a:p>
          <a:p>
            <a:pPr marL="0" indent="0">
              <a:buNone/>
            </a:pPr>
            <a:r>
              <a:rPr kumimoji="1" lang="ja-JP" altLang="en-US" sz="2000" b="1" dirty="0" smtClean="0"/>
              <a:t>　（</a:t>
            </a:r>
            <a:r>
              <a:rPr kumimoji="1" lang="ja-JP" altLang="en-US" sz="2000" b="1" smtClean="0"/>
              <a:t>３）　パスワード</a:t>
            </a:r>
            <a:r>
              <a:rPr kumimoji="1" lang="ja-JP" altLang="en-US" sz="2000" b="1" dirty="0" smtClean="0"/>
              <a:t>や暗号化</a:t>
            </a:r>
            <a:endParaRPr kumimoji="1" lang="en-US" altLang="ja-JP" sz="2000" b="1" dirty="0" smtClean="0"/>
          </a:p>
          <a:p>
            <a:pPr marL="0" indent="0">
              <a:buNone/>
            </a:pPr>
            <a:endParaRPr lang="en-US" altLang="ja-JP" sz="2000" b="1" dirty="0"/>
          </a:p>
          <a:p>
            <a:pPr marL="0" indent="0">
              <a:buNone/>
            </a:pPr>
            <a:r>
              <a:rPr kumimoji="1" lang="ja-JP" altLang="en-US" sz="2000" b="1" dirty="0" smtClean="0"/>
              <a:t>　（４）　保管場所の再点検</a:t>
            </a:r>
            <a:endParaRPr kumimoji="1" lang="ja-JP" altLang="en-US" sz="2000" b="1" dirty="0"/>
          </a:p>
        </p:txBody>
      </p:sp>
    </p:spTree>
    <p:extLst>
      <p:ext uri="{BB962C8B-B14F-4D97-AF65-F5344CB8AC3E}">
        <p14:creationId xmlns:p14="http://schemas.microsoft.com/office/powerpoint/2010/main" val="3471777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 calcmode="lin" valueType="num">
                                      <p:cBhvr additive="base">
                                        <p:cTn id="3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bg/>
                                          </p:spTgt>
                                        </p:tgtEl>
                                        <p:attrNameLst>
                                          <p:attrName>style.visibility</p:attrName>
                                        </p:attrNameLst>
                                      </p:cBhvr>
                                      <p:to>
                                        <p:strVal val="visible"/>
                                      </p:to>
                                    </p:set>
                                    <p:anim calcmode="lin" valueType="num">
                                      <p:cBhvr additive="base">
                                        <p:cTn id="43" dur="500" fill="hold"/>
                                        <p:tgtEl>
                                          <p:spTgt spid="6">
                                            <p:bg/>
                                          </p:spTgt>
                                        </p:tgtEl>
                                        <p:attrNameLst>
                                          <p:attrName>ppt_x</p:attrName>
                                        </p:attrNameLst>
                                      </p:cBhvr>
                                      <p:tavLst>
                                        <p:tav tm="0">
                                          <p:val>
                                            <p:strVal val="#ppt_x"/>
                                          </p:val>
                                        </p:tav>
                                        <p:tav tm="100000">
                                          <p:val>
                                            <p:strVal val="#ppt_x"/>
                                          </p:val>
                                        </p:tav>
                                      </p:tavLst>
                                    </p:anim>
                                    <p:anim calcmode="lin" valueType="num">
                                      <p:cBhvr additive="base">
                                        <p:cTn id="44"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 calcmode="lin" valueType="num">
                                      <p:cBhvr additive="base">
                                        <p:cTn id="4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anim calcmode="lin" valueType="num">
                                      <p:cBhvr additive="base">
                                        <p:cTn id="5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4" end="4"/>
                                            </p:txEl>
                                          </p:spTgt>
                                        </p:tgtEl>
                                        <p:attrNameLst>
                                          <p:attrName>style.visibility</p:attrName>
                                        </p:attrNameLst>
                                      </p:cBhvr>
                                      <p:to>
                                        <p:strVal val="visible"/>
                                      </p:to>
                                    </p:set>
                                    <p:anim calcmode="lin" valueType="num">
                                      <p:cBhvr additive="base">
                                        <p:cTn id="6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6" end="6"/>
                                            </p:txEl>
                                          </p:spTgt>
                                        </p:tgtEl>
                                        <p:attrNameLst>
                                          <p:attrName>style.visibility</p:attrName>
                                        </p:attrNameLst>
                                      </p:cBhvr>
                                      <p:to>
                                        <p:strVal val="visible"/>
                                      </p:to>
                                    </p:set>
                                    <p:anim calcmode="lin" valueType="num">
                                      <p:cBhvr additive="base">
                                        <p:cTn id="6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xEl>
                                              <p:pRg st="8" end="8"/>
                                            </p:txEl>
                                          </p:spTgt>
                                        </p:tgtEl>
                                        <p:attrNameLst>
                                          <p:attrName>style.visibility</p:attrName>
                                        </p:attrNameLst>
                                      </p:cBhvr>
                                      <p:to>
                                        <p:strVal val="visible"/>
                                      </p:to>
                                    </p:set>
                                    <p:anim calcmode="lin" valueType="num">
                                      <p:cBhvr additive="base">
                                        <p:cTn id="73"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build="p"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2199</TotalTime>
  <Words>222</Words>
  <Application>Microsoft Office PowerPoint</Application>
  <PresentationFormat>画面に合わせる (4:3)</PresentationFormat>
  <Paragraphs>189</Paragraphs>
  <Slides>10</Slides>
  <Notes>2</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不祥事発生の背景・原因と防止対策</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まとめ（不祥事発生の背景・原因と防止対策）</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不祥事発生の背景・原因と防止対策</dc:title>
  <dc:creator>福永 展幸</dc:creator>
  <cp:lastModifiedBy>福永 展幸</cp:lastModifiedBy>
  <cp:revision>123</cp:revision>
  <cp:lastPrinted>2014-05-27T04:01:15Z</cp:lastPrinted>
  <dcterms:created xsi:type="dcterms:W3CDTF">2014-01-24T02:29:45Z</dcterms:created>
  <dcterms:modified xsi:type="dcterms:W3CDTF">2015-01-13T05:03:24Z</dcterms:modified>
</cp:coreProperties>
</file>