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80" r:id="rId3"/>
    <p:sldId id="259" r:id="rId4"/>
    <p:sldId id="275" r:id="rId5"/>
    <p:sldId id="281" r:id="rId6"/>
    <p:sldId id="282" r:id="rId7"/>
    <p:sldId id="278" r:id="rId8"/>
    <p:sldId id="279" r:id="rId9"/>
    <p:sldId id="260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FFFF"/>
    <a:srgbClr val="00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3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8363F-2469-43A7-A5B9-3175D8174B67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416A-C139-4ECD-A5C0-3A586F2E39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98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50F4-49FE-4C73-BD4A-18B4D10BD224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07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A62-779C-4C9C-A7EA-AC6CB01889CC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29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393F-BBA0-40C0-9FA0-0E4420461D99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14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4EA0-27BA-4713-AB3D-589D38723E35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53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9E8D-5F17-4C63-858C-3686E7BC8710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082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5BE1-5E1F-4464-888D-8245884388F3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94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FE6-6EFA-4844-A1B0-D3EC1E1F0415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8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8B7E-C7DF-4C6D-9E93-CDC621C15D72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9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985F-6E6D-4811-B289-836913B69EB3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7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2200-ED83-4C24-9CC5-95B3B3036CF6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8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E9AD-3FF4-43A9-AF93-69BF5165A92C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3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CEFB-0C02-4FC7-91A8-195295854F17}" type="datetime1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E1EE-D656-41F8-8338-A8148432C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1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621" y="456762"/>
            <a:ext cx="11322756" cy="3657600"/>
          </a:xfrm>
          <a:solidFill>
            <a:srgbClr val="000066"/>
          </a:solidFill>
        </p:spPr>
        <p:txBody>
          <a:bodyPr>
            <a:normAutofit/>
          </a:bodyPr>
          <a:lstStyle/>
          <a:p>
            <a:pPr algn="ctr"/>
            <a:r>
              <a:rPr lang="en-US" altLang="ja-JP" sz="800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Zoom</a:t>
            </a:r>
            <a:r>
              <a:rPr lang="en-US" altLang="ja-JP" sz="8000" b="1" dirty="0" smtClean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/>
            </a:r>
            <a:br>
              <a:rPr lang="en-US" altLang="ja-JP" sz="8000" b="1" dirty="0" smtClean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r>
              <a:rPr lang="ja-JP" altLang="en-US" sz="8000" b="1" dirty="0" smtClean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オンライン会議</a:t>
            </a:r>
            <a:r>
              <a:rPr lang="en-US" altLang="ja-JP" sz="8000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/>
            </a:r>
            <a:br>
              <a:rPr lang="en-US" altLang="ja-JP" sz="8000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r>
              <a:rPr lang="ja-JP" altLang="en-US" sz="80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ホスト編</a:t>
            </a:r>
            <a:endParaRPr lang="ja-JP" altLang="en-US" sz="4800" b="1" dirty="0">
              <a:solidFill>
                <a:schemeClr val="bg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176487" y="4229919"/>
            <a:ext cx="8114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6000" dirty="0" smtClean="0"/>
              <a:t>～</a:t>
            </a:r>
            <a:r>
              <a:rPr kumimoji="1" lang="ja-JP" altLang="en-US" sz="6000" dirty="0"/>
              <a:t>会議室</a:t>
            </a:r>
            <a:r>
              <a:rPr kumimoji="1" lang="ja-JP" altLang="en-US" sz="6000" dirty="0" smtClean="0"/>
              <a:t>を</a:t>
            </a:r>
            <a:r>
              <a:rPr kumimoji="1" lang="ja-JP" altLang="en-US" sz="6000" dirty="0"/>
              <a:t>開</a:t>
            </a:r>
            <a:r>
              <a:rPr kumimoji="1" lang="ja-JP" altLang="en-US" sz="6000" dirty="0" smtClean="0"/>
              <a:t>こう</a:t>
            </a:r>
            <a:r>
              <a:rPr lang="ja-JP" altLang="en-US" sz="6000" dirty="0" smtClean="0"/>
              <a:t>～</a:t>
            </a:r>
            <a:endParaRPr lang="ja-JP" altLang="en-US" sz="6000" dirty="0"/>
          </a:p>
        </p:txBody>
      </p:sp>
      <p:sp>
        <p:nvSpPr>
          <p:cNvPr id="6" name="正方形/長方形 5"/>
          <p:cNvSpPr/>
          <p:nvPr/>
        </p:nvSpPr>
        <p:spPr>
          <a:xfrm>
            <a:off x="4244564" y="6125299"/>
            <a:ext cx="7512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宮崎県教育研修センター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3596" y="2032105"/>
            <a:ext cx="2891594" cy="27056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68" y="2712900"/>
            <a:ext cx="1121106" cy="280292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54015" y="5361140"/>
            <a:ext cx="1090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このマニュアルの操作は、ブラウザ版をしようしたらどのパソコンからでも、アプリ版を使用したらインストール済みのパソコンのみで行えます。担当者レベルでお使いください。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5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６　アプリ版でスケジュール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スケジュール　→　ミーティング名や日時等を入力して「保存」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50" y="2308938"/>
            <a:ext cx="2809301" cy="2985572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1055220" y="4001294"/>
            <a:ext cx="1135863" cy="1068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①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634" y="2273952"/>
            <a:ext cx="3978696" cy="4447523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4090706" y="3806986"/>
            <a:ext cx="2227692" cy="82409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雲形吹き出し 8"/>
          <p:cNvSpPr/>
          <p:nvPr/>
        </p:nvSpPr>
        <p:spPr>
          <a:xfrm>
            <a:off x="7391176" y="2700966"/>
            <a:ext cx="2922272" cy="2403517"/>
          </a:xfrm>
          <a:prstGeom prst="cloudCallout">
            <a:avLst>
              <a:gd name="adj1" fmla="val -92206"/>
              <a:gd name="adj2" fmla="val 4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dirty="0" smtClean="0"/>
              <a:t>ミーティングＩＤやパスコードの固定化はセキュリティホールになるので注意をしてください。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2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７　画面の切り替え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「ギャラリービュー」　　　　⇔　「スピーカービュー」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最大４９人まで表示　　　　　　　話している人物を拡大表示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順番</a:t>
            </a:r>
            <a:r>
              <a:rPr kumimoji="1" lang="ja-JP" altLang="en-US" dirty="0"/>
              <a:t>等</a:t>
            </a:r>
            <a:r>
              <a:rPr kumimoji="1" lang="ja-JP" altLang="en-US" dirty="0" smtClean="0"/>
              <a:t>の入れ替えはできない　　　画面を固定することも可能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82" y="2324560"/>
            <a:ext cx="4917681" cy="30076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428" y="2324559"/>
            <a:ext cx="4910372" cy="3007603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4788237" y="2189624"/>
            <a:ext cx="874433" cy="484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10653285" y="2189624"/>
            <a:ext cx="874433" cy="484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43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８　ボタンの操作</a:t>
            </a:r>
            <a:endParaRPr kumimoji="1" lang="ja-JP" altLang="en-US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48" y="3382998"/>
            <a:ext cx="734511" cy="373835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754310"/>
            <a:ext cx="10820400" cy="107546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589547" y="2217840"/>
            <a:ext cx="1040949" cy="464016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　自分の音声を発するかしないかを選ぶ。</a:t>
            </a:r>
            <a:r>
              <a:rPr kumimoji="1" lang="ja-JP" altLang="en-US" dirty="0">
                <a:solidFill>
                  <a:schemeClr val="tx1"/>
                </a:solidFill>
              </a:rPr>
              <a:t>基本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はミュートにしておく。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919469"/>
            <a:ext cx="678897" cy="3738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382999"/>
            <a:ext cx="690973" cy="349434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726749" y="2217839"/>
            <a:ext cx="1040949" cy="464016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　自分のビデオ映像を送るか送らないかを選ぶ。基本はビデオはオン。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8200" y="3130404"/>
            <a:ext cx="678897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</a:rPr>
              <a:t>ミュート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0" y="3609689"/>
            <a:ext cx="690974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</a:rPr>
              <a:t>ミュート解除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148" y="2919469"/>
            <a:ext cx="734511" cy="37383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923402" y="3130404"/>
            <a:ext cx="678897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</a:rPr>
              <a:t>ビデオ停止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23402" y="3609689"/>
            <a:ext cx="690974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900" dirty="0" smtClean="0">
                <a:solidFill>
                  <a:schemeClr val="bg1"/>
                </a:solidFill>
              </a:rPr>
              <a:t>ビデオ開始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596" y="2829775"/>
            <a:ext cx="1425137" cy="1945425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2920097" y="2217839"/>
            <a:ext cx="1502475" cy="464016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ゲストに対する権利の許可、不許可などを制御する。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537087" y="2217838"/>
            <a:ext cx="555614" cy="464016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1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r>
              <a:rPr kumimoji="1" lang="ja-JP" altLang="en-US" dirty="0" smtClean="0">
                <a:solidFill>
                  <a:schemeClr val="tx1"/>
                </a:solidFill>
              </a:rPr>
              <a:t>ページ参照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297982" y="2217838"/>
            <a:ext cx="555614" cy="464016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1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r>
              <a:rPr kumimoji="1" lang="ja-JP" altLang="en-US" dirty="0" smtClean="0">
                <a:solidFill>
                  <a:schemeClr val="tx1"/>
                </a:solidFill>
              </a:rPr>
              <a:t>４ページ参照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949849" y="2217837"/>
            <a:ext cx="1060551" cy="464016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パワーポイント画面やインターネット画面、ホワイトボードなどを全員が同じ画面を共有する。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087051" y="2217837"/>
            <a:ext cx="1083076" cy="464016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保存する画面数や動きの多さなどによるが、</a:t>
            </a:r>
            <a:r>
              <a:rPr kumimoji="1" lang="en-US" altLang="ja-JP" dirty="0" smtClean="0">
                <a:solidFill>
                  <a:schemeClr val="tx1"/>
                </a:solidFill>
              </a:rPr>
              <a:t>10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分で、</a:t>
            </a:r>
            <a:r>
              <a:rPr kumimoji="1" lang="en-US" altLang="ja-JP" spc="-300" dirty="0" smtClean="0">
                <a:solidFill>
                  <a:schemeClr val="tx1"/>
                </a:solidFill>
              </a:rPr>
              <a:t>25</a:t>
            </a:r>
            <a:r>
              <a:rPr kumimoji="1" lang="ja-JP" altLang="en-US" spc="-300" dirty="0" smtClean="0">
                <a:solidFill>
                  <a:schemeClr val="tx1"/>
                </a:solidFill>
              </a:rPr>
              <a:t>～</a:t>
            </a:r>
            <a:r>
              <a:rPr kumimoji="1" lang="en-US" altLang="ja-JP" spc="-300" dirty="0" smtClean="0">
                <a:solidFill>
                  <a:schemeClr val="tx1"/>
                </a:solidFill>
              </a:rPr>
              <a:t>50MB</a:t>
            </a:r>
            <a:r>
              <a:rPr kumimoji="1" lang="ja-JP" altLang="en-US" dirty="0" smtClean="0">
                <a:solidFill>
                  <a:schemeClr val="tx1"/>
                </a:solidFill>
              </a:rPr>
              <a:t>程度である。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181303" y="2217836"/>
            <a:ext cx="555614" cy="4640161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b" anchorCtr="1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</a:rPr>
              <a:t>５</a:t>
            </a:r>
            <a:r>
              <a:rPr kumimoji="1" lang="ja-JP" altLang="en-US" dirty="0" smtClean="0">
                <a:solidFill>
                  <a:schemeClr val="tx1"/>
                </a:solidFill>
              </a:rPr>
              <a:t>ページ参照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5297" y="2940472"/>
            <a:ext cx="1891082" cy="564728"/>
          </a:xfrm>
          <a:prstGeom prst="rect">
            <a:avLst/>
          </a:prstGeom>
        </p:spPr>
      </p:pic>
      <p:sp>
        <p:nvSpPr>
          <p:cNvPr id="27" name="角丸四角形吹き出し 26"/>
          <p:cNvSpPr/>
          <p:nvPr/>
        </p:nvSpPr>
        <p:spPr>
          <a:xfrm>
            <a:off x="9166214" y="4775200"/>
            <a:ext cx="2922272" cy="1841500"/>
          </a:xfrm>
          <a:prstGeom prst="wedgeRoundRectCallout">
            <a:avLst>
              <a:gd name="adj1" fmla="val -76461"/>
              <a:gd name="adj2" fmla="val -133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クラウドに保存</a:t>
            </a:r>
            <a:r>
              <a:rPr kumimoji="1" lang="ja-JP" altLang="en-US" dirty="0" smtClean="0">
                <a:solidFill>
                  <a:schemeClr val="tx1"/>
                </a:solidFill>
              </a:rPr>
              <a:t>するとブラウザ版の記録の中に、日付ごとに保存される。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9166214" y="2919469"/>
            <a:ext cx="2922272" cy="1614431"/>
          </a:xfrm>
          <a:prstGeom prst="wedgeRoundRectCallout">
            <a:avLst>
              <a:gd name="adj1" fmla="val -58643"/>
              <a:gd name="adj2" fmla="val -37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このコンピュータに保存する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と「</a:t>
            </a:r>
            <a:r>
              <a:rPr kumimoji="1" lang="en-US" altLang="ja-JP" dirty="0" smtClean="0">
                <a:solidFill>
                  <a:schemeClr val="tx1"/>
                </a:solidFill>
              </a:rPr>
              <a:t>PC</a:t>
            </a:r>
            <a:r>
              <a:rPr kumimoji="1" lang="ja-JP" altLang="en-US" dirty="0" smtClean="0">
                <a:solidFill>
                  <a:schemeClr val="tx1"/>
                </a:solidFill>
              </a:rPr>
              <a:t>」の「</a:t>
            </a:r>
            <a:r>
              <a:rPr kumimoji="1" lang="ja-JP" altLang="en-US" dirty="0">
                <a:solidFill>
                  <a:schemeClr val="tx1"/>
                </a:solidFill>
              </a:rPr>
              <a:t>ドキュメント</a:t>
            </a:r>
            <a:r>
              <a:rPr kumimoji="1" lang="ja-JP" altLang="en-US" spc="-300" dirty="0">
                <a:solidFill>
                  <a:schemeClr val="tx1"/>
                </a:solidFill>
              </a:rPr>
              <a:t>」</a:t>
            </a:r>
            <a:r>
              <a:rPr kumimoji="1" lang="ja-JP" altLang="en-US" dirty="0">
                <a:solidFill>
                  <a:schemeClr val="tx1"/>
                </a:solidFill>
              </a:rPr>
              <a:t>の</a:t>
            </a:r>
            <a:r>
              <a:rPr kumimoji="1" lang="ja-JP" altLang="en-US" spc="-300" dirty="0">
                <a:solidFill>
                  <a:schemeClr val="tx1"/>
                </a:solidFill>
              </a:rPr>
              <a:t>「</a:t>
            </a:r>
            <a:r>
              <a:rPr kumimoji="1" lang="en-US" altLang="ja-JP" spc="-300" dirty="0">
                <a:solidFill>
                  <a:schemeClr val="tx1"/>
                </a:solidFill>
              </a:rPr>
              <a:t>zoom</a:t>
            </a:r>
            <a:r>
              <a:rPr kumimoji="1" lang="ja-JP" altLang="en-US" spc="-300" dirty="0">
                <a:solidFill>
                  <a:schemeClr val="tx1"/>
                </a:solidFill>
              </a:rPr>
              <a:t>」</a:t>
            </a:r>
            <a:r>
              <a:rPr kumimoji="1" lang="ja-JP" altLang="en-US" dirty="0">
                <a:solidFill>
                  <a:schemeClr val="tx1"/>
                </a:solidFill>
              </a:rPr>
              <a:t>のフォルダの中</a:t>
            </a:r>
            <a:r>
              <a:rPr kumimoji="1" lang="ja-JP" altLang="en-US" dirty="0" smtClean="0">
                <a:solidFill>
                  <a:schemeClr val="tx1"/>
                </a:solidFill>
              </a:rPr>
              <a:t>に日付ごとに保存される。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5807869"/>
            <a:ext cx="5066918" cy="548481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8050838" y="272411"/>
            <a:ext cx="3785562" cy="1827511"/>
          </a:xfrm>
          <a:prstGeom prst="wedgeRoundRectCallout">
            <a:avLst>
              <a:gd name="adj1" fmla="val -10175"/>
              <a:gd name="adj2" fmla="val 68356"/>
              <a:gd name="adj3" fmla="val 16667"/>
            </a:avLst>
          </a:prstGeom>
          <a:solidFill>
            <a:schemeClr val="accent1">
              <a:alpha val="56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見ているものの反応を示す。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ちなみにゲスト側は左の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つのみ。</a:t>
            </a:r>
            <a:endParaRPr kumimoji="1" lang="en-US" altLang="ja-JP" dirty="0" smtClean="0"/>
          </a:p>
          <a:p>
            <a:r>
              <a:rPr kumimoji="1" lang="ja-JP" altLang="en-US" dirty="0"/>
              <a:t>画面</a:t>
            </a:r>
            <a:r>
              <a:rPr kumimoji="1" lang="ja-JP" altLang="en-US" dirty="0" smtClean="0"/>
              <a:t>の左上に出てくる。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402" y="404807"/>
            <a:ext cx="2127732" cy="46599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9029" y="1743715"/>
            <a:ext cx="1128321" cy="3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９　参加者の確認と挙手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699" y="1825624"/>
            <a:ext cx="11582401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/>
              <a:t>　発表・質問の時は手を挙げる時等に使用。　　　　　　　　　　　</a:t>
            </a:r>
            <a:endParaRPr lang="en-US" altLang="ja-JP" sz="4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0" y="2597565"/>
            <a:ext cx="5880247" cy="3595272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262883" y="4338640"/>
            <a:ext cx="576670" cy="1900235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①参加者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332" y="2607675"/>
            <a:ext cx="2546846" cy="3705225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8318500" y="5351078"/>
            <a:ext cx="1061074" cy="941977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②手を挙げる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8775700" y="2490996"/>
            <a:ext cx="3327400" cy="504825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③</a:t>
            </a:r>
            <a:r>
              <a:rPr kumimoji="1" lang="ja-JP" altLang="en-US" dirty="0">
                <a:solidFill>
                  <a:srgbClr val="FF0000"/>
                </a:solidFill>
              </a:rPr>
              <a:t>手のひら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のマークがでます。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　チャットを使ってみよう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699" y="1825624"/>
            <a:ext cx="11582401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/>
              <a:t>　</a:t>
            </a:r>
            <a:r>
              <a:rPr lang="ja-JP" altLang="en-US" sz="4000" dirty="0" smtClean="0"/>
              <a:t>先生への質問や文字での発表はチャット機能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400" dirty="0" smtClean="0"/>
              <a:t>　　　　　　　　　　　</a:t>
            </a:r>
            <a:endParaRPr lang="en-US" altLang="ja-JP" sz="4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0" y="2597565"/>
            <a:ext cx="5880247" cy="3595272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681983" y="4395201"/>
            <a:ext cx="576670" cy="1900235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①チャット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68" y="2607675"/>
            <a:ext cx="3457575" cy="3705225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508624" y="5414373"/>
            <a:ext cx="3029076" cy="941977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②文字を入力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059012" y="5784057"/>
            <a:ext cx="1882616" cy="504825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③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Enter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で送信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　ブレークアウトセッション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 smtClean="0"/>
              <a:t>ブレークアウトルーム</a:t>
            </a:r>
            <a:r>
              <a:rPr lang="ja-JP" altLang="en-US" dirty="0"/>
              <a:t>とは小部屋機能のことです。 例えば</a:t>
            </a:r>
            <a:r>
              <a:rPr lang="en-US" altLang="ja-JP" dirty="0"/>
              <a:t>20</a:t>
            </a:r>
            <a:r>
              <a:rPr lang="ja-JP" altLang="en-US" dirty="0"/>
              <a:t>人の参加者を</a:t>
            </a:r>
            <a:r>
              <a:rPr lang="en-US" altLang="ja-JP" dirty="0"/>
              <a:t>5</a:t>
            </a:r>
            <a:r>
              <a:rPr lang="ja-JP" altLang="en-US" dirty="0"/>
              <a:t>～</a:t>
            </a:r>
            <a:r>
              <a:rPr lang="en-US" altLang="ja-JP" dirty="0"/>
              <a:t>6</a:t>
            </a:r>
            <a:r>
              <a:rPr lang="ja-JP" altLang="en-US" dirty="0"/>
              <a:t>人ずつの</a:t>
            </a:r>
            <a:r>
              <a:rPr lang="en-US" altLang="ja-JP" dirty="0"/>
              <a:t>3</a:t>
            </a:r>
            <a:r>
              <a:rPr lang="ja-JP" altLang="en-US" dirty="0"/>
              <a:t>～</a:t>
            </a:r>
            <a:r>
              <a:rPr lang="en-US" altLang="ja-JP" dirty="0"/>
              <a:t>4</a:t>
            </a:r>
            <a:r>
              <a:rPr lang="ja-JP" altLang="en-US" dirty="0" err="1"/>
              <a:t>つの</a:t>
            </a:r>
            <a:r>
              <a:rPr lang="ja-JP" altLang="en-US" dirty="0"/>
              <a:t>グループに分けてミーティングができたり、ワークショップができたりします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グループ分けは自動、手動が選択できる。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人数やグループ数も変更可能。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ただしデフォルトの状態では、この機能は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Off</a:t>
            </a:r>
            <a:r>
              <a:rPr lang="ja-JP" altLang="en-US" dirty="0" smtClean="0"/>
              <a:t>になっているので、ブラウザ版の設定→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ブレイクアウトルームを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にしておく必要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がある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837" y="3050780"/>
            <a:ext cx="3786277" cy="21439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5561012"/>
            <a:ext cx="7162800" cy="106680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19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12</a:t>
            </a:r>
            <a:r>
              <a:rPr lang="ja-JP" altLang="en-US" dirty="0" smtClean="0"/>
              <a:t>　他の参加者（ゲスト）の招待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0699" y="1825624"/>
            <a:ext cx="11582401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/>
              <a:t>　　　　　　　　　　　　</a:t>
            </a:r>
            <a:endParaRPr lang="en-US" altLang="ja-JP" sz="4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838200" y="1733548"/>
            <a:ext cx="10515600" cy="4851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ミーティングに招待する方法には以下の</a:t>
            </a:r>
            <a:r>
              <a:rPr lang="ja-JP" altLang="en-US" dirty="0"/>
              <a:t>２</a:t>
            </a:r>
            <a:r>
              <a:rPr lang="ja-JP" altLang="en-US" dirty="0" smtClean="0"/>
              <a:t>つがあります。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①ミーティング</a:t>
            </a:r>
            <a:r>
              <a:rPr lang="en-US" altLang="ja-JP" sz="4800" dirty="0" smtClean="0"/>
              <a:t>URL</a:t>
            </a:r>
            <a:r>
              <a:rPr lang="ja-JP" altLang="en-US" sz="4800" dirty="0" smtClean="0"/>
              <a:t>を送る</a:t>
            </a:r>
            <a:endParaRPr lang="en-US" altLang="ja-JP" sz="4800" dirty="0" smtClean="0"/>
          </a:p>
          <a:p>
            <a:pPr marL="715963" indent="-715963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　　招待する相手が</a:t>
            </a:r>
            <a:r>
              <a:rPr lang="en-US" altLang="ja-JP" dirty="0" smtClean="0">
                <a:solidFill>
                  <a:prstClr val="black"/>
                </a:solidFill>
              </a:rPr>
              <a:t>zoom</a:t>
            </a:r>
            <a:r>
              <a:rPr lang="ja-JP" altLang="en-US" dirty="0" smtClean="0">
                <a:solidFill>
                  <a:prstClr val="black"/>
                </a:solidFill>
              </a:rPr>
              <a:t>のアプリを持っていない、又はあまり詳しくない。「</a:t>
            </a:r>
            <a:r>
              <a:rPr lang="en-US" altLang="ja-JP" dirty="0" smtClean="0">
                <a:solidFill>
                  <a:prstClr val="black"/>
                </a:solidFill>
              </a:rPr>
              <a:t>P17</a:t>
            </a:r>
            <a:r>
              <a:rPr lang="ja-JP" altLang="en-US" dirty="0" smtClean="0">
                <a:solidFill>
                  <a:prstClr val="black"/>
                </a:solidFill>
              </a:rPr>
              <a:t>　①</a:t>
            </a:r>
            <a:r>
              <a:rPr lang="en-US" altLang="ja-JP" dirty="0" smtClean="0">
                <a:solidFill>
                  <a:prstClr val="black"/>
                </a:solidFill>
              </a:rPr>
              <a:t>URL</a:t>
            </a:r>
            <a:r>
              <a:rPr lang="ja-JP" altLang="en-US" dirty="0" smtClean="0">
                <a:solidFill>
                  <a:prstClr val="black"/>
                </a:solidFill>
              </a:rPr>
              <a:t>リンクで招待」へ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dirty="0" smtClean="0"/>
              <a:t>②ミーティング</a:t>
            </a:r>
            <a:r>
              <a:rPr lang="en-US" altLang="ja-JP" sz="4800" dirty="0" smtClean="0"/>
              <a:t>ID</a:t>
            </a:r>
            <a:r>
              <a:rPr lang="ja-JP" altLang="en-US" sz="4800" dirty="0"/>
              <a:t>と</a:t>
            </a:r>
            <a:r>
              <a:rPr lang="ja-JP" altLang="en-US" sz="4800" dirty="0" smtClean="0"/>
              <a:t>パスコードを送る</a:t>
            </a:r>
            <a:endParaRPr lang="en-US" altLang="ja-JP" sz="4800" dirty="0" smtClean="0"/>
          </a:p>
          <a:p>
            <a:pPr marL="715963" indent="-715963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　　招待する相手が</a:t>
            </a:r>
            <a:r>
              <a:rPr lang="en-US" altLang="ja-JP" dirty="0" smtClean="0">
                <a:solidFill>
                  <a:prstClr val="black"/>
                </a:solidFill>
              </a:rPr>
              <a:t>zoom</a:t>
            </a:r>
            <a:r>
              <a:rPr lang="ja-JP" altLang="en-US" dirty="0" smtClean="0">
                <a:solidFill>
                  <a:prstClr val="black"/>
                </a:solidFill>
              </a:rPr>
              <a:t>のアプリを使用したことがある、又は自分</a:t>
            </a:r>
            <a:r>
              <a:rPr lang="ja-JP" altLang="en-US" dirty="0">
                <a:solidFill>
                  <a:prstClr val="black"/>
                </a:solidFill>
              </a:rPr>
              <a:t>自身</a:t>
            </a:r>
            <a:r>
              <a:rPr lang="ja-JP" altLang="en-US" dirty="0" smtClean="0">
                <a:solidFill>
                  <a:prstClr val="black"/>
                </a:solidFill>
              </a:rPr>
              <a:t>が手軽に招待をしたい。「</a:t>
            </a:r>
            <a:r>
              <a:rPr lang="en-US" altLang="ja-JP" dirty="0" smtClean="0">
                <a:solidFill>
                  <a:prstClr val="black"/>
                </a:solidFill>
              </a:rPr>
              <a:t>P18</a:t>
            </a:r>
            <a:r>
              <a:rPr lang="ja-JP" altLang="en-US" dirty="0" smtClean="0">
                <a:solidFill>
                  <a:prstClr val="black"/>
                </a:solidFill>
              </a:rPr>
              <a:t>　②</a:t>
            </a:r>
            <a:r>
              <a:rPr lang="en-US" altLang="ja-JP" dirty="0" smtClean="0">
                <a:solidFill>
                  <a:prstClr val="black"/>
                </a:solidFill>
              </a:rPr>
              <a:t>ID</a:t>
            </a:r>
            <a:r>
              <a:rPr lang="ja-JP" altLang="en-US" dirty="0" smtClean="0">
                <a:solidFill>
                  <a:prstClr val="black"/>
                </a:solidFill>
              </a:rPr>
              <a:t>と</a:t>
            </a:r>
            <a:r>
              <a:rPr lang="ja-JP" altLang="en-US" dirty="0">
                <a:solidFill>
                  <a:prstClr val="black"/>
                </a:solidFill>
              </a:rPr>
              <a:t>パスワード</a:t>
            </a:r>
            <a:r>
              <a:rPr lang="ja-JP" altLang="en-US" dirty="0" smtClean="0">
                <a:solidFill>
                  <a:prstClr val="black"/>
                </a:solidFill>
              </a:rPr>
              <a:t>で招待」へ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715963" indent="-715963">
              <a:buFont typeface="Arial" panose="020B0604020202020204" pitchFamily="34" charset="0"/>
              <a:buNone/>
            </a:pPr>
            <a:r>
              <a:rPr lang="ja-JP" altLang="en-US" sz="5400" dirty="0">
                <a:solidFill>
                  <a:prstClr val="black"/>
                </a:solidFill>
              </a:rPr>
              <a:t>２</a:t>
            </a:r>
            <a:r>
              <a:rPr lang="ja-JP" altLang="en-US" sz="5400" dirty="0" smtClean="0">
                <a:solidFill>
                  <a:prstClr val="black"/>
                </a:solidFill>
              </a:rPr>
              <a:t>つを併用することをお勧めします。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886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①</a:t>
            </a:r>
            <a:r>
              <a:rPr lang="en-US" altLang="ja-JP" dirty="0"/>
              <a:t>URL</a:t>
            </a:r>
            <a:r>
              <a:rPr lang="ja-JP" altLang="en-US" dirty="0"/>
              <a:t>リンクで招待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「参加者」→「招待」→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1400" dirty="0" smtClean="0"/>
          </a:p>
          <a:p>
            <a:pPr marL="0" indent="0">
              <a:buNone/>
            </a:pPr>
            <a:r>
              <a:rPr kumimoji="1" lang="ja-JP" altLang="en-US" dirty="0" smtClean="0"/>
              <a:t>「招待リンクのコピー」または「招待のコピー」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2214389"/>
            <a:ext cx="7226628" cy="503105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2853555" y="2298518"/>
            <a:ext cx="605741" cy="539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①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6036987" y="2255680"/>
            <a:ext cx="699587" cy="551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②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cxnSp>
        <p:nvCxnSpPr>
          <p:cNvPr id="10" name="直線矢印コネクタ 9"/>
          <p:cNvCxnSpPr>
            <a:stCxn id="8" idx="6"/>
          </p:cNvCxnSpPr>
          <p:nvPr/>
        </p:nvCxnSpPr>
        <p:spPr>
          <a:xfrm flipV="1">
            <a:off x="3459296" y="2544896"/>
            <a:ext cx="2622015" cy="234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873" y="1227448"/>
            <a:ext cx="3288972" cy="2316108"/>
          </a:xfrm>
          <a:prstGeom prst="rect">
            <a:avLst/>
          </a:prstGeom>
        </p:spPr>
      </p:pic>
      <p:sp>
        <p:nvSpPr>
          <p:cNvPr id="14" name="楕円 13"/>
          <p:cNvSpPr/>
          <p:nvPr/>
        </p:nvSpPr>
        <p:spPr>
          <a:xfrm>
            <a:off x="8597441" y="3322524"/>
            <a:ext cx="1184329" cy="283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③</a:t>
            </a:r>
          </a:p>
        </p:txBody>
      </p:sp>
      <p:cxnSp>
        <p:nvCxnSpPr>
          <p:cNvPr id="15" name="直線矢印コネクタ 14"/>
          <p:cNvCxnSpPr>
            <a:endCxn id="14" idx="0"/>
          </p:cNvCxnSpPr>
          <p:nvPr/>
        </p:nvCxnSpPr>
        <p:spPr>
          <a:xfrm>
            <a:off x="6746140" y="2610619"/>
            <a:ext cx="2443466" cy="711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3631934"/>
            <a:ext cx="3268452" cy="3226066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8581126" y="4957590"/>
            <a:ext cx="3327400" cy="190041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メールなどに貼り付け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9189605" y="3605730"/>
            <a:ext cx="792595" cy="1760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67689" y="4239305"/>
            <a:ext cx="6807263" cy="2618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又は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画面左上の「ミーティン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グ情報」の「</a:t>
            </a:r>
            <a:r>
              <a:rPr lang="en-US" altLang="ja-JP" dirty="0" smtClean="0"/>
              <a:t>URL</a:t>
            </a:r>
            <a:r>
              <a:rPr lang="ja-JP" altLang="en-US" dirty="0" smtClean="0"/>
              <a:t>のコピー」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3" y="4062831"/>
            <a:ext cx="3216538" cy="2606505"/>
          </a:xfrm>
          <a:prstGeom prst="rect">
            <a:avLst/>
          </a:prstGeom>
        </p:spPr>
      </p:pic>
      <p:sp>
        <p:nvSpPr>
          <p:cNvPr id="25" name="楕円 24"/>
          <p:cNvSpPr/>
          <p:nvPr/>
        </p:nvSpPr>
        <p:spPr>
          <a:xfrm>
            <a:off x="4655063" y="3891678"/>
            <a:ext cx="605741" cy="539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①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243513" y="4161518"/>
            <a:ext cx="967818" cy="1433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/>
          <p:cNvSpPr/>
          <p:nvPr/>
        </p:nvSpPr>
        <p:spPr>
          <a:xfrm>
            <a:off x="6018913" y="5454051"/>
            <a:ext cx="699587" cy="551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②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6581725" y="5500244"/>
            <a:ext cx="2919256" cy="201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②ミーティング</a:t>
            </a:r>
            <a:r>
              <a:rPr lang="en-US" altLang="ja-JP" dirty="0"/>
              <a:t>ID</a:t>
            </a:r>
            <a:r>
              <a:rPr lang="ja-JP" altLang="en-US" dirty="0"/>
              <a:t>とパスコードを</a:t>
            </a:r>
            <a:r>
              <a:rPr lang="ja-JP" altLang="en-US" dirty="0" smtClean="0"/>
              <a:t>送る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78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画面左上の「ミーティング情報」にある「ミーティング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」と「パスコード」の２つをメールやなんらかの方法で、相手に知らせ、情報共有をする。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265" y="3187404"/>
            <a:ext cx="3216538" cy="2606505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3536125" y="3016251"/>
            <a:ext cx="605741" cy="539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①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910265" y="3404988"/>
            <a:ext cx="748213" cy="481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4003996" y="3767364"/>
            <a:ext cx="3029076" cy="853574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56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355734"/>
              </p:ext>
            </p:extLst>
          </p:nvPr>
        </p:nvGraphicFramePr>
        <p:xfrm>
          <a:off x="838200" y="1211261"/>
          <a:ext cx="10515600" cy="540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758082482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287517657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857382829"/>
                    </a:ext>
                  </a:extLst>
                </a:gridCol>
              </a:tblGrid>
              <a:tr h="1286272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ブラウザ版ｚｏｏｍ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ja-JP" altLang="en-US" sz="2400" dirty="0" smtClean="0"/>
                        <a:t>（高度な設定）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アプリ版ｚｏｏｍ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ja-JP" altLang="en-US" sz="2400" dirty="0" smtClean="0"/>
                        <a:t>（簡単操作）</a:t>
                      </a:r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350207"/>
                  </a:ext>
                </a:extLst>
              </a:tr>
              <a:tr h="1286272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サインインする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Ｐ３</a:t>
                      </a:r>
                      <a:endParaRPr kumimoji="1" lang="en-US" altLang="ja-JP" sz="2800" dirty="0" smtClean="0"/>
                    </a:p>
                    <a:p>
                      <a:r>
                        <a:rPr lang="ja-JP" altLang="en-US" sz="2800" dirty="0" smtClean="0"/>
                        <a:t>１</a:t>
                      </a:r>
                      <a:r>
                        <a:rPr kumimoji="1" lang="ja-JP" altLang="en-US" sz="2800" dirty="0" smtClean="0"/>
                        <a:t>　ブラウザ版のサインイン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Ｐ７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４　アプリ版のサインイン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56672"/>
                  </a:ext>
                </a:extLst>
              </a:tr>
              <a:tr h="1286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/>
                        <a:t>すぐに研修等を始める</a:t>
                      </a:r>
                      <a:endParaRPr kumimoji="1" lang="ja-JP" altLang="en-US" sz="2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Ｐ５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２　ブラウザ版でミーティングを開催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Ｐ８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５　アプリ版でミーティングを開催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97531"/>
                  </a:ext>
                </a:extLst>
              </a:tr>
              <a:tr h="1286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 smtClean="0"/>
                        <a:t>ミーティングの予約をする</a:t>
                      </a:r>
                      <a:endParaRPr lang="en-US" altLang="ja-JP" sz="2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Ｐ６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３　ブラウザ版でスケジュール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Ｐ９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６　アプリ版でスケジュール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54219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04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</a:t>
            </a:r>
            <a:r>
              <a:rPr kumimoji="1" lang="ja-JP" altLang="en-US" dirty="0" smtClean="0"/>
              <a:t>　ブラウザ版のサインイン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90688"/>
            <a:ext cx="12452287" cy="490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　①　ブラウザのＵＲＬに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「</a:t>
            </a:r>
            <a:r>
              <a:rPr lang="en-US" altLang="ja-JP" dirty="0" smtClean="0"/>
              <a:t>zoom.us</a:t>
            </a:r>
            <a:r>
              <a:rPr lang="ja-JP" altLang="en-US" dirty="0" smtClean="0"/>
              <a:t>」と入力し、</a:t>
            </a:r>
            <a:r>
              <a:rPr lang="en-US" altLang="ja-JP" dirty="0" smtClean="0"/>
              <a:t>enter</a:t>
            </a:r>
            <a:r>
              <a:rPr lang="ja-JP" altLang="en-US" dirty="0" smtClean="0"/>
              <a:t>します。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又は　インターネットの検索サイトで「</a:t>
            </a:r>
            <a:r>
              <a:rPr lang="en-US" altLang="ja-JP" dirty="0" smtClean="0"/>
              <a:t>zoom</a:t>
            </a:r>
            <a:r>
              <a:rPr lang="ja-JP" altLang="en-US" dirty="0" smtClean="0"/>
              <a:t>」を検索し、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dirty="0"/>
              <a:t>　　　　　　　　　　　　　　　　　　　　　　サインインします。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164" y="4378648"/>
            <a:ext cx="7685730" cy="1647578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6103346" y="5001658"/>
            <a:ext cx="969484" cy="57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　</a:t>
            </a:r>
            <a:r>
              <a:rPr lang="ja-JP" altLang="en-US" dirty="0"/>
              <a:t>ブラウザ版</a:t>
            </a:r>
            <a:r>
              <a:rPr lang="ja-JP" altLang="en-US" dirty="0" smtClean="0"/>
              <a:t>のサイン</a:t>
            </a:r>
            <a:r>
              <a:rPr lang="ja-JP" altLang="en-US" dirty="0"/>
              <a:t>イン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90688"/>
            <a:ext cx="12452287" cy="490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　　②　</a:t>
            </a:r>
            <a:r>
              <a:rPr lang="ja-JP" altLang="en-US" dirty="0"/>
              <a:t>配付</a:t>
            </a:r>
            <a:r>
              <a:rPr lang="ja-JP" altLang="en-US" dirty="0" smtClean="0"/>
              <a:t>されたメールアドレスを入力します。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dirty="0"/>
              <a:t>③　配付</a:t>
            </a:r>
            <a:r>
              <a:rPr lang="ja-JP" altLang="en-US" dirty="0" smtClean="0"/>
              <a:t>されたパスワードを入力します。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44" y="3185993"/>
            <a:ext cx="4768478" cy="363005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3276074" y="4286270"/>
            <a:ext cx="1482267" cy="325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3276073" y="5116587"/>
            <a:ext cx="1482267" cy="325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92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２　ブラウザ版でミーティングを開催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1256137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「ミーティング」→「ミーティングを開催する」→「ビデオはオン」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「開く」→　　　　　　　「コンピュータでオーディオに参加」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12" y="2338828"/>
            <a:ext cx="11021625" cy="1902666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1072712" y="3404920"/>
            <a:ext cx="1482267" cy="325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10381965" y="2423046"/>
            <a:ext cx="1482267" cy="551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384333" y="2698800"/>
            <a:ext cx="8150777" cy="8774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12" y="4947614"/>
            <a:ext cx="4305300" cy="1571625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3426245" y="6016625"/>
            <a:ext cx="988748" cy="325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026" y="4754697"/>
            <a:ext cx="3129425" cy="2049830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8032364" y="5710843"/>
            <a:ext cx="988748" cy="325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8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99023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３　ブラウザ版でスケジュール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6607" y="1806766"/>
            <a:ext cx="11342609" cy="4370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「ミーティング」→</a:t>
            </a:r>
            <a:r>
              <a:rPr lang="ja-JP" altLang="en-US" dirty="0" smtClean="0"/>
              <a:t>「新しいミーティングを</a:t>
            </a:r>
            <a:r>
              <a:rPr lang="ja-JP" altLang="en-US" dirty="0"/>
              <a:t>スケジュール</a:t>
            </a:r>
            <a:r>
              <a:rPr lang="ja-JP" altLang="en-US" dirty="0" smtClean="0"/>
              <a:t>する</a:t>
            </a:r>
            <a:r>
              <a:rPr lang="ja-JP" altLang="en-US" dirty="0"/>
              <a:t>」</a:t>
            </a:r>
            <a:r>
              <a:rPr lang="ja-JP" altLang="en-US" dirty="0" smtClean="0"/>
              <a:t>→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「ミーティング名」「日時」等を入力する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最後に保存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07" y="2276440"/>
            <a:ext cx="3045552" cy="1458278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1438907" y="2983545"/>
            <a:ext cx="1198814" cy="219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2957535" y="2972528"/>
            <a:ext cx="1688905" cy="219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622505" y="3093398"/>
            <a:ext cx="3391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8" y="4348821"/>
            <a:ext cx="3822682" cy="229781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591" y="4411442"/>
            <a:ext cx="4469026" cy="2305367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6277330" y="5020112"/>
            <a:ext cx="2227692" cy="82409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雲形吹き出し 13"/>
          <p:cNvSpPr/>
          <p:nvPr/>
        </p:nvSpPr>
        <p:spPr>
          <a:xfrm>
            <a:off x="7391176" y="2700966"/>
            <a:ext cx="2922272" cy="2403517"/>
          </a:xfrm>
          <a:prstGeom prst="cloudCallout">
            <a:avLst>
              <a:gd name="adj1" fmla="val -40557"/>
              <a:gd name="adj2" fmla="val 60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dirty="0" smtClean="0"/>
              <a:t>ミーティングＩＤやパスコードの固定化はセキュリティホールになるので注意をしてください。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6352" y="5741653"/>
            <a:ext cx="2522864" cy="971550"/>
          </a:xfrm>
          <a:prstGeom prst="rect">
            <a:avLst/>
          </a:prstGeom>
        </p:spPr>
      </p:pic>
      <p:sp>
        <p:nvSpPr>
          <p:cNvPr id="16" name="楕円 15"/>
          <p:cNvSpPr/>
          <p:nvPr/>
        </p:nvSpPr>
        <p:spPr>
          <a:xfrm>
            <a:off x="9034018" y="5927221"/>
            <a:ext cx="1219929" cy="539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8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</a:t>
            </a:r>
            <a:r>
              <a:rPr lang="ja-JP" altLang="en-US" dirty="0" smtClean="0"/>
              <a:t>　アプリ版のサイン</a:t>
            </a:r>
            <a:r>
              <a:rPr lang="ja-JP" altLang="en-US" dirty="0"/>
              <a:t>イン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90688"/>
            <a:ext cx="12452287" cy="490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①ブラウザのＵＲＬ</a:t>
            </a:r>
            <a:r>
              <a:rPr lang="ja-JP" altLang="en-US" dirty="0" smtClean="0"/>
              <a:t>に「</a:t>
            </a:r>
            <a:r>
              <a:rPr lang="en-US" altLang="ja-JP" dirty="0"/>
              <a:t>zoom.us</a:t>
            </a:r>
            <a:r>
              <a:rPr lang="ja-JP" altLang="en-US" dirty="0"/>
              <a:t>」と入力し、</a:t>
            </a:r>
            <a:r>
              <a:rPr lang="en-US" altLang="ja-JP" dirty="0"/>
              <a:t>enter</a:t>
            </a:r>
            <a:r>
              <a:rPr lang="ja-JP" altLang="en-US" dirty="0"/>
              <a:t>します。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234" y="2107952"/>
            <a:ext cx="8593845" cy="26597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234" y="4767662"/>
            <a:ext cx="8443482" cy="3085495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4836405" y="3933022"/>
            <a:ext cx="1795749" cy="1244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ページ最下部</a:t>
            </a:r>
            <a:endParaRPr kumimoji="1" lang="ja-JP" altLang="en-US" dirty="0"/>
          </a:p>
        </p:txBody>
      </p:sp>
      <p:sp>
        <p:nvSpPr>
          <p:cNvPr id="12" name="楕円 11"/>
          <p:cNvSpPr/>
          <p:nvPr/>
        </p:nvSpPr>
        <p:spPr>
          <a:xfrm>
            <a:off x="2944271" y="5299113"/>
            <a:ext cx="1135863" cy="383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①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86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４</a:t>
            </a:r>
            <a:r>
              <a:rPr lang="ja-JP" altLang="en-US" dirty="0"/>
              <a:t>　アプリ版の使用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③ダウンロード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④画面左下のファイルを開く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⑤こんな画面が出れば　　　　　次からはスタートの</a:t>
            </a:r>
            <a:r>
              <a:rPr lang="en-US" altLang="ja-JP" dirty="0" smtClean="0"/>
              <a:t>zoom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829" y="1726808"/>
            <a:ext cx="5429250" cy="15754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979" y="3302220"/>
            <a:ext cx="3086100" cy="7908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372" y="4874860"/>
            <a:ext cx="3630230" cy="260420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416262" y="4093064"/>
            <a:ext cx="1483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OK!!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547" y="4864195"/>
            <a:ext cx="2375971" cy="1857280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7191615" y="6444775"/>
            <a:ext cx="1135863" cy="383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①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8042668" y="5515761"/>
            <a:ext cx="1135863" cy="383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4192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５</a:t>
            </a:r>
            <a:r>
              <a:rPr lang="ja-JP" altLang="en-US" dirty="0"/>
              <a:t>　アプリ版でミーティングを開催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新規ミーティング　→　</a:t>
            </a:r>
            <a:r>
              <a:rPr lang="ja-JP" altLang="en-US" dirty="0"/>
              <a:t>「コンピュータでオーディオに参加」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1EE-D656-41F8-8338-A8148432CD22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669" y="2353005"/>
            <a:ext cx="2809301" cy="2985572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1209456" y="2522770"/>
            <a:ext cx="1135863" cy="1068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①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957" y="2424661"/>
            <a:ext cx="4094090" cy="2681703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6639071" y="3426246"/>
            <a:ext cx="1135863" cy="699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②</a:t>
            </a:r>
            <a:endParaRPr kumimoji="1" lang="ja-JP" altLang="en-US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18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5331</TotalTime>
  <Words>1120</Words>
  <Application>Microsoft Office PowerPoint</Application>
  <PresentationFormat>ワイド画面</PresentationFormat>
  <Paragraphs>177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AR Pゴシック体S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Zoom オンライン会議 ホスト編</vt:lpstr>
      <vt:lpstr>目次</vt:lpstr>
      <vt:lpstr>１　ブラウザ版のサインイン</vt:lpstr>
      <vt:lpstr>１　ブラウザ版のサインイン</vt:lpstr>
      <vt:lpstr>２　ブラウザ版でミーティングを開催</vt:lpstr>
      <vt:lpstr>３　ブラウザ版でスケジュール</vt:lpstr>
      <vt:lpstr>４　アプリ版のサインイン</vt:lpstr>
      <vt:lpstr>４　アプリ版の使用</vt:lpstr>
      <vt:lpstr>５　アプリ版でミーティングを開催</vt:lpstr>
      <vt:lpstr>６　アプリ版でスケジュール</vt:lpstr>
      <vt:lpstr>７　画面の切り替え</vt:lpstr>
      <vt:lpstr>８　ボタンの操作</vt:lpstr>
      <vt:lpstr>９　参加者の確認と挙手</vt:lpstr>
      <vt:lpstr>10　チャットを使ってみよう</vt:lpstr>
      <vt:lpstr>11　ブレークアウトセッション</vt:lpstr>
      <vt:lpstr>12　他の参加者（ゲスト）の招待</vt:lpstr>
      <vt:lpstr>①URLリンクで招待</vt:lpstr>
      <vt:lpstr>②ミーティングIDとパスコードを送る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endou</dc:creator>
  <cp:lastModifiedBy>endou</cp:lastModifiedBy>
  <cp:revision>204</cp:revision>
  <cp:lastPrinted>2020-05-20T06:58:51Z</cp:lastPrinted>
  <dcterms:created xsi:type="dcterms:W3CDTF">2020-05-15T01:04:30Z</dcterms:created>
  <dcterms:modified xsi:type="dcterms:W3CDTF">2020-09-07T02:07:23Z</dcterms:modified>
</cp:coreProperties>
</file>