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2" r:id="rId3"/>
    <p:sldId id="263" r:id="rId4"/>
    <p:sldId id="264" r:id="rId5"/>
    <p:sldId id="268" r:id="rId6"/>
    <p:sldId id="265" r:id="rId7"/>
    <p:sldId id="269" r:id="rId8"/>
    <p:sldId id="270" r:id="rId9"/>
    <p:sldId id="261" r:id="rId10"/>
    <p:sldId id="259" r:id="rId11"/>
    <p:sldId id="260" r:id="rId12"/>
    <p:sldId id="267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FFFF"/>
    <a:srgbClr val="00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660"/>
  </p:normalViewPr>
  <p:slideViewPr>
    <p:cSldViewPr snapToGrid="0">
      <p:cViewPr varScale="1">
        <p:scale>
          <a:sx n="87" d="100"/>
          <a:sy n="87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3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EE55F-1A14-428A-A11A-967BF175EDE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7683C-8B8F-4A57-A93E-151110A32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2492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8363F-2469-43A7-A5B9-3175D8174B67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7416A-C139-4ECD-A5C0-3A586F2E3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9808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5BC7-BA90-47AE-A3E1-EB4A73A57CFC}" type="datetime1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075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5501-1721-4A88-BDE4-8D31D6BBB1D3}" type="datetime1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291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6169-F160-4447-BE2F-D5AC4FBF6A18}" type="datetime1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145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685" y="365125"/>
            <a:ext cx="11625943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C79B-FBC6-4FB6-809E-BBC9DE6063B7}" type="datetime1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53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26CD-60B2-4C91-B387-430F4339C904}" type="datetime1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0827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C719-5D9D-4CB6-B8C2-9F9B3326E12D}" type="datetime1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94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F73A-B999-42EA-81BA-11C62CB3EC11}" type="datetime1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89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36F-341B-49F7-9BBB-98ADC0FF6F14}" type="datetime1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90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633B-3B55-473D-8207-095E0BE40736}" type="datetime1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7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018-A261-4A03-95AE-D174BC67D560}" type="datetime1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48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3B0D-134D-4106-A2BD-378D40314913}" type="datetime1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336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006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AD5B1-C7CD-4070-9960-1A711A908FCE}" type="datetime1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E1EE-D656-41F8-8338-A8148432CD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18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0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4621" y="456762"/>
            <a:ext cx="11322756" cy="3657600"/>
          </a:xfrm>
          <a:solidFill>
            <a:srgbClr val="000066"/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8000" b="1" dirty="0" smtClean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オンラインミーティング</a:t>
            </a:r>
            <a:r>
              <a:rPr lang="en-US" altLang="ja-JP" sz="8000" b="1" dirty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/>
            </a:r>
            <a:br>
              <a:rPr lang="en-US" altLang="ja-JP" sz="8000" b="1" dirty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</a:br>
            <a:r>
              <a:rPr lang="en-US" altLang="ja-JP" sz="8000" b="1" dirty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/>
            </a:r>
            <a:br>
              <a:rPr lang="en-US" altLang="ja-JP" sz="8000" b="1" dirty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</a:br>
            <a:r>
              <a:rPr lang="ja-JP" altLang="en-US" sz="8000" b="1" dirty="0" smtClean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準備とガイドライン</a:t>
            </a:r>
            <a:endParaRPr lang="ja-JP" altLang="en-US" sz="4800" b="1" dirty="0">
              <a:solidFill>
                <a:schemeClr val="bg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242975" y="4542749"/>
            <a:ext cx="57060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6000" dirty="0"/>
              <a:t>～</a:t>
            </a:r>
            <a:r>
              <a:rPr lang="ja-JP" altLang="en-US" sz="6000" dirty="0"/>
              <a:t>事前準備編～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339592" y="5402024"/>
            <a:ext cx="80603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ルールを</a:t>
            </a:r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守って有意義なミーティングを！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44564" y="6125299"/>
            <a:ext cx="75128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宮崎県教育研修センター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7288" y="3316077"/>
            <a:ext cx="2891594" cy="270564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13926" y="3218799"/>
            <a:ext cx="1121106" cy="2802924"/>
          </a:xfrm>
          <a:prstGeom prst="rect">
            <a:avLst/>
          </a:prstGeom>
        </p:spPr>
      </p:pic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59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474" y="435559"/>
            <a:ext cx="10847325" cy="1325563"/>
          </a:xfrm>
        </p:spPr>
        <p:txBody>
          <a:bodyPr>
            <a:noAutofit/>
          </a:bodyPr>
          <a:lstStyle/>
          <a:p>
            <a:r>
              <a:rPr lang="ja-JP" altLang="en-US" sz="4000" dirty="0"/>
              <a:t>３</a:t>
            </a:r>
            <a:r>
              <a:rPr kumimoji="1" lang="ja-JP" altLang="en-US" sz="4000" dirty="0" smtClean="0"/>
              <a:t>．オンライン</a:t>
            </a:r>
            <a:r>
              <a:rPr lang="ja-JP" altLang="en-US" sz="4000" dirty="0" smtClean="0"/>
              <a:t>ミーティングの準備（５分前）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6529"/>
          </a:xfrm>
        </p:spPr>
        <p:txBody>
          <a:bodyPr>
            <a:normAutofit/>
          </a:bodyPr>
          <a:lstStyle/>
          <a:p>
            <a:pPr marL="539750" indent="-539750">
              <a:buNone/>
            </a:pPr>
            <a:r>
              <a:rPr lang="ja-JP" altLang="en-US" sz="4400" dirty="0"/>
              <a:t>①</a:t>
            </a:r>
            <a:r>
              <a:rPr lang="ja-JP" altLang="en-US" sz="4400" dirty="0" smtClean="0"/>
              <a:t>　机やテーブルの前にきちんと座って、　準備します。</a:t>
            </a:r>
            <a:endParaRPr lang="en-US" altLang="ja-JP" sz="4400" dirty="0" smtClean="0"/>
          </a:p>
          <a:p>
            <a:pPr marL="539750" indent="-539750">
              <a:buNone/>
            </a:pPr>
            <a:r>
              <a:rPr lang="ja-JP" altLang="en-US" sz="4400" dirty="0"/>
              <a:t>②　</a:t>
            </a:r>
            <a:r>
              <a:rPr lang="ja-JP" altLang="en-US" sz="4400" dirty="0" smtClean="0"/>
              <a:t>ノート</a:t>
            </a:r>
            <a:r>
              <a:rPr lang="ja-JP" altLang="en-US" sz="4400" dirty="0"/>
              <a:t>や</a:t>
            </a:r>
            <a:r>
              <a:rPr lang="ja-JP" altLang="en-US" sz="4400" dirty="0" smtClean="0"/>
              <a:t>筆記</a:t>
            </a:r>
            <a:r>
              <a:rPr lang="ja-JP" altLang="en-US" sz="4400" dirty="0"/>
              <a:t>用具を準備しましょう。</a:t>
            </a:r>
            <a:endParaRPr lang="en-US" altLang="ja-JP" sz="4400" dirty="0"/>
          </a:p>
          <a:p>
            <a:pPr marL="539750" indent="-539750">
              <a:buNone/>
            </a:pPr>
            <a:r>
              <a:rPr lang="ja-JP" altLang="en-US" sz="4400" dirty="0"/>
              <a:t>③　</a:t>
            </a:r>
            <a:r>
              <a:rPr lang="ja-JP" altLang="en-US" sz="4400" dirty="0" smtClean="0"/>
              <a:t>オンライン用のサイトに接続し、全員が参加するのを待ちます。接続できない場合は、相手に連絡しましょう。</a:t>
            </a:r>
            <a:endParaRPr kumimoji="1" lang="en-US" altLang="ja-JP" sz="4400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55"/>
          <a:stretch/>
        </p:blipFill>
        <p:spPr>
          <a:xfrm>
            <a:off x="10447291" y="5371092"/>
            <a:ext cx="1401109" cy="1325563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5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4670" y="4313255"/>
            <a:ext cx="1292531" cy="2197302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9704942" cy="4894664"/>
          </a:xfrm>
        </p:spPr>
        <p:txBody>
          <a:bodyPr>
            <a:normAutofit/>
          </a:bodyPr>
          <a:lstStyle/>
          <a:p>
            <a:pPr marL="539750" indent="-539750">
              <a:buNone/>
            </a:pPr>
            <a:r>
              <a:rPr lang="ja-JP" altLang="en-US" sz="4400" dirty="0"/>
              <a:t>①</a:t>
            </a:r>
            <a:r>
              <a:rPr kumimoji="1" lang="ja-JP" altLang="en-US" sz="4400" dirty="0" smtClean="0"/>
              <a:t>　飲みものをのんだり、ものを食べたりしながらミーティングには参加しないでください。</a:t>
            </a:r>
            <a:endParaRPr kumimoji="1" lang="en-US" altLang="ja-JP" sz="4400" dirty="0" smtClean="0"/>
          </a:p>
          <a:p>
            <a:pPr marL="539750" indent="-539750">
              <a:buNone/>
            </a:pPr>
            <a:r>
              <a:rPr lang="ja-JP" altLang="en-US" sz="4400" dirty="0" smtClean="0"/>
              <a:t>②　ミーティング中はしっかりミーティングに参加し、集中しましょう。</a:t>
            </a:r>
            <a:endParaRPr lang="en-US" altLang="ja-JP" sz="4400" dirty="0" smtClean="0"/>
          </a:p>
          <a:p>
            <a:pPr marL="539750" indent="-539750">
              <a:buNone/>
            </a:pPr>
            <a:r>
              <a:rPr kumimoji="1" lang="ja-JP" altLang="en-US" sz="4400" dirty="0" smtClean="0"/>
              <a:t>③　途中で回線が切れてしまった場合は、終わってから連絡しましょう。</a:t>
            </a:r>
            <a:endParaRPr kumimoji="1" lang="en-US" altLang="ja-JP" sz="4400" dirty="0" smtClean="0"/>
          </a:p>
          <a:p>
            <a:pPr marL="539750" indent="-539750">
              <a:buNone/>
            </a:pPr>
            <a:endParaRPr lang="en-US" altLang="ja-JP" sz="4400" dirty="0" smtClean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/>
              <a:t>４</a:t>
            </a:r>
            <a:r>
              <a:rPr kumimoji="1" lang="ja-JP" altLang="en-US" sz="4000" dirty="0" smtClean="0"/>
              <a:t>．オンライン</a:t>
            </a:r>
            <a:r>
              <a:rPr lang="ja-JP" altLang="en-US" sz="4000" dirty="0" smtClean="0"/>
              <a:t>ミーティング</a:t>
            </a:r>
            <a:r>
              <a:rPr kumimoji="1" lang="ja-JP" altLang="en-US" sz="4000" dirty="0" smtClean="0"/>
              <a:t>中の注意</a:t>
            </a:r>
            <a:endParaRPr kumimoji="1" lang="ja-JP" altLang="en-US" sz="4000" dirty="0"/>
          </a:p>
        </p:txBody>
      </p:sp>
      <p:sp>
        <p:nvSpPr>
          <p:cNvPr id="6" name="正方形/長方形 5"/>
          <p:cNvSpPr/>
          <p:nvPr/>
        </p:nvSpPr>
        <p:spPr>
          <a:xfrm>
            <a:off x="10458737" y="4762319"/>
            <a:ext cx="1564396" cy="1549581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×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9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/>
              <a:t>４．オンラインミーティング中の注意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/>
          </a:bodyPr>
          <a:lstStyle/>
          <a:p>
            <a:pPr marL="539750" indent="-539750">
              <a:buNone/>
            </a:pPr>
            <a:r>
              <a:rPr kumimoji="1" lang="ja-JP" altLang="en-US" sz="4400" dirty="0" smtClean="0">
                <a:solidFill>
                  <a:prstClr val="black"/>
                </a:solidFill>
              </a:rPr>
              <a:t>④　ルールを守って楽しく研修できるようにしましょう。</a:t>
            </a:r>
            <a:endParaRPr kumimoji="1" lang="en-US" altLang="ja-JP" sz="4400" dirty="0" smtClean="0">
              <a:solidFill>
                <a:prstClr val="black"/>
              </a:solidFill>
            </a:endParaRPr>
          </a:p>
          <a:p>
            <a:pPr marL="539750" indent="-539750">
              <a:buNone/>
            </a:pPr>
            <a:r>
              <a:rPr lang="ja-JP" altLang="en-US" sz="4400" dirty="0">
                <a:solidFill>
                  <a:prstClr val="black"/>
                </a:solidFill>
              </a:rPr>
              <a:t>⑤</a:t>
            </a:r>
            <a:r>
              <a:rPr lang="ja-JP" altLang="en-US" sz="4400" dirty="0" smtClean="0">
                <a:solidFill>
                  <a:prstClr val="black"/>
                </a:solidFill>
              </a:rPr>
              <a:t>　盗聴や個人情報流出等には十分に注意しましょう。（異変があるときはすぐに退出をします。）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20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000" dirty="0" smtClean="0"/>
              <a:t>１．オンライン</a:t>
            </a:r>
            <a:r>
              <a:rPr lang="ja-JP" altLang="en-US" sz="4000" dirty="0" smtClean="0"/>
              <a:t>ミーティングの準備（</a:t>
            </a:r>
            <a:r>
              <a:rPr lang="en-US" altLang="ja-JP" sz="4000" dirty="0" smtClean="0"/>
              <a:t>30</a:t>
            </a:r>
            <a:r>
              <a:rPr lang="ja-JP" altLang="en-US" sz="4000" dirty="0" smtClean="0"/>
              <a:t>分前）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84809"/>
          </a:xfrm>
        </p:spPr>
        <p:txBody>
          <a:bodyPr>
            <a:normAutofit fontScale="92500"/>
          </a:bodyPr>
          <a:lstStyle/>
          <a:p>
            <a:pPr marL="539750" indent="-539750">
              <a:spcAft>
                <a:spcPts val="1000"/>
              </a:spcAft>
              <a:buNone/>
            </a:pPr>
            <a:r>
              <a:rPr lang="ja-JP" altLang="en-US" sz="4400" dirty="0" smtClean="0"/>
              <a:t>①</a:t>
            </a:r>
            <a:r>
              <a:rPr lang="ja-JP" altLang="en-US" sz="4400" dirty="0"/>
              <a:t>　体調や</a:t>
            </a:r>
            <a:r>
              <a:rPr lang="ja-JP" altLang="en-US" sz="4400" dirty="0" smtClean="0"/>
              <a:t>都合が悪い場合は事前に連絡</a:t>
            </a:r>
            <a:r>
              <a:rPr lang="ja-JP" altLang="en-US" sz="4400" dirty="0"/>
              <a:t>しましょう</a:t>
            </a:r>
            <a:r>
              <a:rPr lang="ja-JP" altLang="en-US" sz="4400" dirty="0" smtClean="0"/>
              <a:t>。</a:t>
            </a:r>
            <a:endParaRPr lang="en-US" altLang="ja-JP" sz="4400" dirty="0" smtClean="0"/>
          </a:p>
          <a:p>
            <a:pPr marL="539750" indent="-539750">
              <a:spcAft>
                <a:spcPts val="1000"/>
              </a:spcAft>
              <a:buNone/>
            </a:pPr>
            <a:r>
              <a:rPr lang="ja-JP" altLang="en-US" sz="4400" dirty="0" smtClean="0"/>
              <a:t>②　オンラインミーティングも会議の</a:t>
            </a:r>
            <a:r>
              <a:rPr lang="ja-JP" altLang="en-US" sz="4400" dirty="0"/>
              <a:t>一環</a:t>
            </a:r>
            <a:r>
              <a:rPr lang="ja-JP" altLang="en-US" sz="4400" dirty="0" smtClean="0"/>
              <a:t>です</a:t>
            </a:r>
            <a:r>
              <a:rPr lang="ja-JP" altLang="en-US" sz="4400" dirty="0"/>
              <a:t>。（相手に失礼が無いように</a:t>
            </a:r>
            <a:r>
              <a:rPr lang="ja-JP" altLang="en-US" sz="4400" dirty="0" smtClean="0"/>
              <a:t>）ミーティングにあう</a:t>
            </a:r>
            <a:r>
              <a:rPr lang="ja-JP" altLang="en-US" sz="4400" dirty="0"/>
              <a:t>服装で参加しましょう</a:t>
            </a:r>
            <a:r>
              <a:rPr lang="ja-JP" altLang="en-US" sz="4400" dirty="0" smtClean="0"/>
              <a:t>。　</a:t>
            </a:r>
            <a:endParaRPr lang="en-US" altLang="ja-JP" sz="4400" dirty="0" smtClean="0"/>
          </a:p>
          <a:p>
            <a:pPr marL="539750" indent="-539750">
              <a:spcAft>
                <a:spcPts val="1000"/>
              </a:spcAft>
              <a:buNone/>
            </a:pPr>
            <a:r>
              <a:rPr lang="ja-JP" altLang="en-US" sz="4400" dirty="0" smtClean="0"/>
              <a:t>③　パソコン</a:t>
            </a:r>
            <a:r>
              <a:rPr lang="ja-JP" altLang="en-US" sz="4400" dirty="0"/>
              <a:t>等を準備し、インターネットに接続できるか確認しましょう。</a:t>
            </a:r>
            <a:endParaRPr lang="en-US" altLang="ja-JP" sz="4400" dirty="0"/>
          </a:p>
          <a:p>
            <a:pPr marL="539750" indent="-539750">
              <a:spcAft>
                <a:spcPts val="1000"/>
              </a:spcAft>
              <a:buNone/>
            </a:pPr>
            <a:endParaRPr lang="en-US" altLang="ja-JP" sz="44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93247" y="4007509"/>
            <a:ext cx="1121106" cy="2802924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1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000" dirty="0" smtClean="0"/>
              <a:t>１．オンライン</a:t>
            </a:r>
            <a:r>
              <a:rPr lang="ja-JP" altLang="en-US" sz="4000" dirty="0" smtClean="0"/>
              <a:t>ミーティングの準備（</a:t>
            </a:r>
            <a:r>
              <a:rPr lang="en-US" altLang="ja-JP" sz="4000" dirty="0" smtClean="0"/>
              <a:t>30</a:t>
            </a:r>
            <a:r>
              <a:rPr lang="ja-JP" altLang="en-US" sz="4000" dirty="0" smtClean="0"/>
              <a:t>分前）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84809"/>
          </a:xfrm>
        </p:spPr>
        <p:txBody>
          <a:bodyPr>
            <a:normAutofit/>
          </a:bodyPr>
          <a:lstStyle/>
          <a:p>
            <a:pPr marL="539750" indent="-539750">
              <a:spcAft>
                <a:spcPts val="1000"/>
              </a:spcAft>
              <a:buNone/>
            </a:pPr>
            <a:r>
              <a:rPr lang="ja-JP" altLang="en-US" sz="4400" dirty="0" smtClean="0"/>
              <a:t>④　オンラインミーティングのために必要なパソコンの設備を確認しましょう。必要なものは以下の３つです。</a:t>
            </a:r>
            <a:endParaRPr lang="en-US" altLang="ja-JP" sz="4400" dirty="0" smtClean="0"/>
          </a:p>
          <a:p>
            <a:pPr marL="539750" indent="-539750">
              <a:spcAft>
                <a:spcPts val="1000"/>
              </a:spcAft>
              <a:buNone/>
            </a:pPr>
            <a:r>
              <a:rPr lang="ja-JP" altLang="en-US" sz="5400" dirty="0"/>
              <a:t>　</a:t>
            </a:r>
            <a:r>
              <a:rPr lang="ja-JP" altLang="en-US" sz="5400" dirty="0" smtClean="0"/>
              <a:t>　</a:t>
            </a:r>
            <a:r>
              <a:rPr lang="en-US" altLang="ja-JP" sz="5400" dirty="0" smtClean="0"/>
              <a:t>(1)</a:t>
            </a:r>
            <a:r>
              <a:rPr lang="ja-JP" altLang="en-US" sz="5400" dirty="0" smtClean="0"/>
              <a:t>　カメラ</a:t>
            </a:r>
            <a:endParaRPr lang="en-US" altLang="ja-JP" sz="5400" dirty="0" smtClean="0"/>
          </a:p>
          <a:p>
            <a:pPr marL="539750" indent="-539750">
              <a:spcAft>
                <a:spcPts val="1000"/>
              </a:spcAft>
              <a:buNone/>
            </a:pPr>
            <a:r>
              <a:rPr lang="ja-JP" altLang="en-US" sz="5400" dirty="0"/>
              <a:t>　</a:t>
            </a:r>
            <a:r>
              <a:rPr lang="ja-JP" altLang="en-US" sz="5400" dirty="0" smtClean="0"/>
              <a:t>　</a:t>
            </a:r>
            <a:r>
              <a:rPr lang="en-US" altLang="ja-JP" sz="5400" dirty="0" smtClean="0"/>
              <a:t>(2)</a:t>
            </a:r>
            <a:r>
              <a:rPr lang="ja-JP" altLang="en-US" sz="5400" dirty="0" smtClean="0"/>
              <a:t>　スピーカー</a:t>
            </a:r>
            <a:endParaRPr lang="en-US" altLang="ja-JP" sz="5400" dirty="0" smtClean="0"/>
          </a:p>
          <a:p>
            <a:pPr marL="539750" indent="-539750">
              <a:spcAft>
                <a:spcPts val="1000"/>
              </a:spcAft>
              <a:buNone/>
            </a:pPr>
            <a:r>
              <a:rPr lang="ja-JP" altLang="en-US" sz="5400" dirty="0"/>
              <a:t>　</a:t>
            </a:r>
            <a:r>
              <a:rPr lang="ja-JP" altLang="en-US" sz="5400" dirty="0" smtClean="0"/>
              <a:t>　</a:t>
            </a:r>
            <a:r>
              <a:rPr lang="en-US" altLang="ja-JP" sz="5400" dirty="0" smtClean="0"/>
              <a:t>(3)</a:t>
            </a:r>
            <a:r>
              <a:rPr lang="ja-JP" altLang="en-US" sz="5400" dirty="0" smtClean="0"/>
              <a:t>　マイク</a:t>
            </a:r>
            <a:endParaRPr lang="en-US" altLang="ja-JP" sz="54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9095" y="4449914"/>
            <a:ext cx="2027407" cy="1970864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90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2540" y="365126"/>
            <a:ext cx="11001260" cy="852506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１．オンライン</a:t>
            </a:r>
            <a:r>
              <a:rPr lang="ja-JP" altLang="en-US" sz="4000" dirty="0" smtClean="0"/>
              <a:t>ミーティングの準備（</a:t>
            </a:r>
            <a:r>
              <a:rPr lang="en-US" altLang="ja-JP" sz="4000" dirty="0" smtClean="0"/>
              <a:t>30</a:t>
            </a:r>
            <a:r>
              <a:rPr lang="ja-JP" altLang="en-US" sz="4000" dirty="0" smtClean="0"/>
              <a:t>分前）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17632"/>
            <a:ext cx="10515600" cy="5592801"/>
          </a:xfrm>
        </p:spPr>
        <p:txBody>
          <a:bodyPr>
            <a:normAutofit/>
          </a:bodyPr>
          <a:lstStyle/>
          <a:p>
            <a:pPr marL="914400" indent="-914400">
              <a:lnSpc>
                <a:spcPts val="5100"/>
              </a:lnSpc>
              <a:spcBef>
                <a:spcPts val="0"/>
              </a:spcBef>
              <a:buAutoNum type="arabicParenBoth"/>
            </a:pPr>
            <a:r>
              <a:rPr lang="ja-JP" altLang="en-US" sz="5400" dirty="0" smtClean="0"/>
              <a:t>カメラ　</a:t>
            </a:r>
            <a:r>
              <a:rPr lang="ja-JP" altLang="en-US" sz="4400" dirty="0" smtClean="0"/>
              <a:t>の接続の確認</a:t>
            </a:r>
            <a:endParaRPr lang="en-US" altLang="ja-JP" sz="4400" dirty="0" smtClean="0"/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ja-JP" altLang="en-US" sz="3200" dirty="0" smtClean="0"/>
              <a:t>スタート→カメラ→カメラが起動すれば</a:t>
            </a:r>
            <a:endParaRPr lang="en-US" altLang="ja-JP" sz="3200" dirty="0" smtClean="0"/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en-US" altLang="ja-JP" dirty="0" smtClean="0"/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en-US" altLang="ja-JP" dirty="0" smtClean="0"/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en-US" altLang="ja-JP" dirty="0" smtClean="0"/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en-US" altLang="ja-JP" dirty="0" smtClean="0"/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ja-JP" altLang="en-US" sz="3200" dirty="0" smtClean="0"/>
              <a:t>カメラが起動しない場合は　　別売りのカメラが必要　</a:t>
            </a:r>
            <a:endParaRPr lang="en-US" altLang="ja-JP" sz="32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7814" y="2406589"/>
            <a:ext cx="2206832" cy="1863305"/>
          </a:xfrm>
          <a:prstGeom prst="rect">
            <a:avLst/>
          </a:prstGeom>
        </p:spPr>
      </p:pic>
      <p:sp>
        <p:nvSpPr>
          <p:cNvPr id="5" name="楕円 4"/>
          <p:cNvSpPr/>
          <p:nvPr/>
        </p:nvSpPr>
        <p:spPr>
          <a:xfrm>
            <a:off x="821704" y="3881706"/>
            <a:ext cx="810883" cy="5262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1298568" y="2747502"/>
            <a:ext cx="810883" cy="5262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1298568" y="3270773"/>
            <a:ext cx="186813" cy="543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3325" y="2398691"/>
            <a:ext cx="2389167" cy="1871203"/>
          </a:xfrm>
          <a:prstGeom prst="rect">
            <a:avLst/>
          </a:prstGeom>
        </p:spPr>
      </p:pic>
      <p:cxnSp>
        <p:nvCxnSpPr>
          <p:cNvPr id="11" name="直線矢印コネクタ 10"/>
          <p:cNvCxnSpPr/>
          <p:nvPr/>
        </p:nvCxnSpPr>
        <p:spPr>
          <a:xfrm flipV="1">
            <a:off x="2108911" y="3081090"/>
            <a:ext cx="2377918" cy="87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8158873" y="1670386"/>
            <a:ext cx="14830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OK!!</a:t>
            </a:r>
            <a:endParaRPr lang="ja-JP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08911" y="4948735"/>
            <a:ext cx="3043824" cy="1678488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4500751" y="4660735"/>
            <a:ext cx="1534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</a:t>
            </a:r>
            <a:r>
              <a:rPr lang="en-US" altLang="ja-JP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!!</a:t>
            </a:r>
            <a:endParaRPr lang="ja-JP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2108911" y="3183447"/>
            <a:ext cx="923161" cy="11199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35355" y="2396676"/>
            <a:ext cx="1063754" cy="1402804"/>
          </a:xfrm>
          <a:prstGeom prst="rect">
            <a:avLst/>
          </a:prstGeom>
        </p:spPr>
      </p:pic>
      <p:cxnSp>
        <p:nvCxnSpPr>
          <p:cNvPr id="22" name="直線矢印コネクタ 21"/>
          <p:cNvCxnSpPr/>
          <p:nvPr/>
        </p:nvCxnSpPr>
        <p:spPr>
          <a:xfrm>
            <a:off x="6892212" y="2732371"/>
            <a:ext cx="1408696" cy="1312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楕円 23"/>
          <p:cNvSpPr/>
          <p:nvPr/>
        </p:nvSpPr>
        <p:spPr>
          <a:xfrm>
            <a:off x="6626268" y="2555310"/>
            <a:ext cx="353503" cy="30835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/>
          <p:cNvSpPr/>
          <p:nvPr/>
        </p:nvSpPr>
        <p:spPr>
          <a:xfrm>
            <a:off x="8300908" y="2653302"/>
            <a:ext cx="514697" cy="4277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雲形吹き出し 25"/>
          <p:cNvSpPr/>
          <p:nvPr/>
        </p:nvSpPr>
        <p:spPr>
          <a:xfrm>
            <a:off x="9102714" y="1866377"/>
            <a:ext cx="2922272" cy="2403517"/>
          </a:xfrm>
          <a:prstGeom prst="cloudCallout">
            <a:avLst>
              <a:gd name="adj1" fmla="val -62045"/>
              <a:gd name="adj2" fmla="val -14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dirty="0" smtClean="0"/>
              <a:t>右上にこのマークが出てる人は、複数台カメラがついてます。切り替えて使ってみてください。</a:t>
            </a:r>
            <a:endParaRPr kumimoji="1" lang="ja-JP" altLang="en-US" dirty="0"/>
          </a:p>
        </p:txBody>
      </p:sp>
      <p:cxnSp>
        <p:nvCxnSpPr>
          <p:cNvPr id="28" name="直線矢印コネクタ 27"/>
          <p:cNvCxnSpPr/>
          <p:nvPr/>
        </p:nvCxnSpPr>
        <p:spPr>
          <a:xfrm flipV="1">
            <a:off x="4907041" y="5669052"/>
            <a:ext cx="955140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図 2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854" y="4978524"/>
            <a:ext cx="2259457" cy="1694593"/>
          </a:xfrm>
          <a:prstGeom prst="rect">
            <a:avLst/>
          </a:prstGeom>
        </p:spPr>
      </p:pic>
      <p:sp>
        <p:nvSpPr>
          <p:cNvPr id="32" name="角丸四角形吹き出し 31"/>
          <p:cNvSpPr/>
          <p:nvPr/>
        </p:nvSpPr>
        <p:spPr>
          <a:xfrm>
            <a:off x="5926197" y="5957415"/>
            <a:ext cx="1753644" cy="715702"/>
          </a:xfrm>
          <a:prstGeom prst="wedgeRoundRectCallout">
            <a:avLst>
              <a:gd name="adj1" fmla="val -833"/>
              <a:gd name="adj2" fmla="val -87222"/>
              <a:gd name="adj3" fmla="val 16667"/>
            </a:avLst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雲形吹き出し 32"/>
          <p:cNvSpPr/>
          <p:nvPr/>
        </p:nvSpPr>
        <p:spPr>
          <a:xfrm>
            <a:off x="9055588" y="4918639"/>
            <a:ext cx="2922272" cy="1708584"/>
          </a:xfrm>
          <a:prstGeom prst="cloudCallout">
            <a:avLst>
              <a:gd name="adj1" fmla="val -70189"/>
              <a:gd name="adj2" fmla="val 119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dirty="0" smtClean="0"/>
              <a:t>カメラがない人は、今回は音声のみの参加になります。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20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animBg="1"/>
      <p:bldP spid="7" grpId="0" uiExpand="1" animBg="1"/>
      <p:bldP spid="13" grpId="0" uiExpand="1"/>
      <p:bldP spid="16" grpId="0"/>
      <p:bldP spid="24" grpId="0" uiExpand="1" animBg="1"/>
      <p:bldP spid="25" grpId="0" uiExpand="1" animBg="1"/>
      <p:bldP spid="26" grpId="0" uiExpand="1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１．オンラインミーティングの準備</a:t>
            </a:r>
            <a:r>
              <a:rPr lang="ja-JP" altLang="en-US" dirty="0" smtClean="0"/>
              <a:t>（</a:t>
            </a:r>
            <a:r>
              <a:rPr lang="ja-JP" altLang="en-US" dirty="0"/>
              <a:t>カメラ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5685" y="1825625"/>
            <a:ext cx="11625943" cy="489585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①パソコンインカム　　②パソコンカメラ　　③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カメラ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④ビデオカメラ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デジカメ</a:t>
            </a:r>
            <a:r>
              <a:rPr kumimoji="1" lang="en-US" altLang="ja-JP" dirty="0" smtClean="0"/>
              <a:t>)</a:t>
            </a:r>
            <a:r>
              <a:rPr lang="ja-JP" altLang="en-US" dirty="0" smtClean="0"/>
              <a:t>⑤</a:t>
            </a:r>
            <a:r>
              <a:rPr kumimoji="1" lang="ja-JP" altLang="en-US" dirty="0" smtClean="0"/>
              <a:t>スマートフォン　　⑥教材提示装置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071" y="2234379"/>
            <a:ext cx="2579329" cy="1934497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1759293" y="2545230"/>
            <a:ext cx="600449" cy="4732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1990" y="2234379"/>
            <a:ext cx="2579329" cy="1934497"/>
          </a:xfrm>
          <a:prstGeom prst="rect">
            <a:avLst/>
          </a:prstGeom>
        </p:spPr>
      </p:pic>
      <p:sp>
        <p:nvSpPr>
          <p:cNvPr id="10" name="楕円 9"/>
          <p:cNvSpPr/>
          <p:nvPr/>
        </p:nvSpPr>
        <p:spPr>
          <a:xfrm>
            <a:off x="5126841" y="2542515"/>
            <a:ext cx="600449" cy="4732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1517" y="2234379"/>
            <a:ext cx="2579329" cy="193449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070" y="4786978"/>
            <a:ext cx="2579329" cy="1934497"/>
          </a:xfrm>
          <a:prstGeom prst="rect">
            <a:avLst/>
          </a:prstGeom>
        </p:spPr>
      </p:pic>
      <p:sp>
        <p:nvSpPr>
          <p:cNvPr id="13" name="楕円 12"/>
          <p:cNvSpPr/>
          <p:nvPr/>
        </p:nvSpPr>
        <p:spPr>
          <a:xfrm>
            <a:off x="1864509" y="6241958"/>
            <a:ext cx="600449" cy="4732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1990" y="4764590"/>
            <a:ext cx="2639029" cy="1979272"/>
          </a:xfrm>
          <a:prstGeom prst="rect">
            <a:avLst/>
          </a:prstGeom>
        </p:spPr>
      </p:pic>
      <p:sp>
        <p:nvSpPr>
          <p:cNvPr id="15" name="角丸四角形 14"/>
          <p:cNvSpPr/>
          <p:nvPr/>
        </p:nvSpPr>
        <p:spPr>
          <a:xfrm>
            <a:off x="5925312" y="4795483"/>
            <a:ext cx="1030774" cy="824090"/>
          </a:xfrm>
          <a:prstGeom prst="roundRect">
            <a:avLst/>
          </a:prstGeom>
          <a:solidFill>
            <a:schemeClr val="accent1">
              <a:alpha val="26000"/>
            </a:schemeClr>
          </a:solidFill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4803398" y="5722374"/>
            <a:ext cx="923892" cy="519584"/>
          </a:xfrm>
          <a:prstGeom prst="roundRect">
            <a:avLst/>
          </a:prstGeom>
          <a:solidFill>
            <a:schemeClr val="accent1">
              <a:alpha val="26000"/>
            </a:schemeClr>
          </a:solidFill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 flipH="1">
            <a:off x="5340330" y="5583410"/>
            <a:ext cx="658368" cy="134111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680067" y="4452656"/>
            <a:ext cx="1939350" cy="2585800"/>
          </a:xfrm>
          <a:prstGeom prst="rect">
            <a:avLst/>
          </a:prstGeom>
        </p:spPr>
      </p:pic>
      <p:sp>
        <p:nvSpPr>
          <p:cNvPr id="18" name="角丸四角形 17"/>
          <p:cNvSpPr/>
          <p:nvPr/>
        </p:nvSpPr>
        <p:spPr>
          <a:xfrm>
            <a:off x="8525549" y="5654503"/>
            <a:ext cx="1030774" cy="1060727"/>
          </a:xfrm>
          <a:prstGeom prst="roundRect">
            <a:avLst/>
          </a:prstGeom>
          <a:solidFill>
            <a:schemeClr val="accent1">
              <a:alpha val="26000"/>
            </a:schemeClr>
          </a:solidFill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4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  <p:bldP spid="15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776" y="365126"/>
            <a:ext cx="10847024" cy="852506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１．オンライン</a:t>
            </a:r>
            <a:r>
              <a:rPr lang="ja-JP" altLang="en-US" sz="4000" dirty="0" smtClean="0"/>
              <a:t>ミーティングの準備（</a:t>
            </a:r>
            <a:r>
              <a:rPr lang="en-US" altLang="ja-JP" sz="4000" dirty="0" smtClean="0"/>
              <a:t>30</a:t>
            </a:r>
            <a:r>
              <a:rPr lang="ja-JP" altLang="en-US" sz="4000" dirty="0" smtClean="0"/>
              <a:t>分前）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217632"/>
            <a:ext cx="10819205" cy="5592801"/>
          </a:xfrm>
        </p:spPr>
        <p:txBody>
          <a:bodyPr>
            <a:normAutofit/>
          </a:bodyPr>
          <a:lstStyle/>
          <a:p>
            <a:pPr marL="0" indent="0">
              <a:lnSpc>
                <a:spcPts val="5100"/>
              </a:lnSpc>
              <a:spcBef>
                <a:spcPts val="0"/>
              </a:spcBef>
              <a:buNone/>
            </a:pPr>
            <a:r>
              <a:rPr lang="en-US" altLang="ja-JP" sz="5400" dirty="0" smtClean="0"/>
              <a:t>(2)</a:t>
            </a:r>
            <a:r>
              <a:rPr lang="ja-JP" altLang="en-US" sz="5400" dirty="0" smtClean="0"/>
              <a:t>スピーカー</a:t>
            </a:r>
            <a:r>
              <a:rPr lang="en-US" altLang="ja-JP" sz="5400" dirty="0"/>
              <a:t>(3)</a:t>
            </a:r>
            <a:r>
              <a:rPr lang="ja-JP" altLang="en-US" sz="5400" dirty="0" smtClean="0"/>
              <a:t>マイク</a:t>
            </a:r>
            <a:r>
              <a:rPr lang="ja-JP" altLang="en-US" sz="4400" dirty="0" smtClean="0"/>
              <a:t>の接続の確認</a:t>
            </a:r>
            <a:endParaRPr lang="en-US" altLang="ja-JP" sz="4400" dirty="0" smtClean="0"/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ja-JP" altLang="en-US" sz="3200" dirty="0" smtClean="0"/>
              <a:t>スタート→　設定　→　システム　　→　サウンド</a:t>
            </a:r>
            <a:endParaRPr lang="en-US" altLang="ja-JP" sz="3200" dirty="0" smtClean="0"/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en-US" altLang="ja-JP" dirty="0" smtClean="0"/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en-US" altLang="ja-JP" dirty="0" smtClean="0"/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en-US" altLang="ja-JP" dirty="0" smtClean="0"/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en-US" altLang="ja-JP" sz="32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4909" y="2406589"/>
            <a:ext cx="1852642" cy="1863305"/>
          </a:xfrm>
          <a:prstGeom prst="rect">
            <a:avLst/>
          </a:prstGeom>
        </p:spPr>
      </p:pic>
      <p:sp>
        <p:nvSpPr>
          <p:cNvPr id="5" name="楕円 4"/>
          <p:cNvSpPr/>
          <p:nvPr/>
        </p:nvSpPr>
        <p:spPr>
          <a:xfrm>
            <a:off x="1041400" y="4126219"/>
            <a:ext cx="591187" cy="28169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1213945" y="3822897"/>
            <a:ext cx="810883" cy="3167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1562720" y="4021761"/>
            <a:ext cx="172726" cy="2815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6130" y="4704012"/>
            <a:ext cx="3015851" cy="1383698"/>
          </a:xfrm>
          <a:prstGeom prst="rect">
            <a:avLst/>
          </a:prstGeom>
        </p:spPr>
      </p:pic>
      <p:sp>
        <p:nvSpPr>
          <p:cNvPr id="27" name="楕円 26"/>
          <p:cNvSpPr/>
          <p:nvPr/>
        </p:nvSpPr>
        <p:spPr>
          <a:xfrm>
            <a:off x="2448447" y="5458851"/>
            <a:ext cx="1471544" cy="3863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22947" y="2406589"/>
            <a:ext cx="4549263" cy="4398575"/>
          </a:xfrm>
          <a:prstGeom prst="rect">
            <a:avLst/>
          </a:prstGeom>
        </p:spPr>
      </p:pic>
      <p:cxnSp>
        <p:nvCxnSpPr>
          <p:cNvPr id="18" name="直線矢印コネクタ 17"/>
          <p:cNvCxnSpPr/>
          <p:nvPr/>
        </p:nvCxnSpPr>
        <p:spPr>
          <a:xfrm>
            <a:off x="1974918" y="4121882"/>
            <a:ext cx="923161" cy="11199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V="1">
            <a:off x="3919991" y="3981289"/>
            <a:ext cx="2543439" cy="16532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楕円 30"/>
          <p:cNvSpPr/>
          <p:nvPr/>
        </p:nvSpPr>
        <p:spPr>
          <a:xfrm>
            <a:off x="6338032" y="3707949"/>
            <a:ext cx="1471544" cy="3863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7820022" y="4045921"/>
            <a:ext cx="597468" cy="2211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楕円 34"/>
          <p:cNvSpPr/>
          <p:nvPr/>
        </p:nvSpPr>
        <p:spPr>
          <a:xfrm>
            <a:off x="8323306" y="2981196"/>
            <a:ext cx="2848904" cy="1816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矢印コネクタ 35"/>
          <p:cNvCxnSpPr/>
          <p:nvPr/>
        </p:nvCxnSpPr>
        <p:spPr>
          <a:xfrm>
            <a:off x="9498510" y="4501867"/>
            <a:ext cx="8745" cy="8939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楕円 36"/>
          <p:cNvSpPr/>
          <p:nvPr/>
        </p:nvSpPr>
        <p:spPr>
          <a:xfrm>
            <a:off x="8286982" y="5241793"/>
            <a:ext cx="2848904" cy="17049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雲形吹き出し 38"/>
          <p:cNvSpPr/>
          <p:nvPr/>
        </p:nvSpPr>
        <p:spPr>
          <a:xfrm>
            <a:off x="5401981" y="2315355"/>
            <a:ext cx="3966859" cy="1392594"/>
          </a:xfrm>
          <a:prstGeom prst="cloudCallout">
            <a:avLst>
              <a:gd name="adj1" fmla="val 31994"/>
              <a:gd name="adj2" fmla="val 945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dirty="0"/>
              <a:t>スピーカ</a:t>
            </a:r>
            <a:r>
              <a:rPr kumimoji="1" lang="ja-JP" altLang="en-US" dirty="0" smtClean="0"/>
              <a:t>ーの音量や設定はここからします。マスター音量を動かして音が出れば大丈夫です。</a:t>
            </a:r>
            <a:endParaRPr kumimoji="1" lang="ja-JP" altLang="en-US" dirty="0"/>
          </a:p>
        </p:txBody>
      </p:sp>
      <p:sp>
        <p:nvSpPr>
          <p:cNvPr id="40" name="雲形吹き出し 39"/>
          <p:cNvSpPr/>
          <p:nvPr/>
        </p:nvSpPr>
        <p:spPr>
          <a:xfrm>
            <a:off x="4584525" y="4989791"/>
            <a:ext cx="3933173" cy="1888782"/>
          </a:xfrm>
          <a:prstGeom prst="cloudCallout">
            <a:avLst>
              <a:gd name="adj1" fmla="val 60890"/>
              <a:gd name="adj2" fmla="val 309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dirty="0" smtClean="0"/>
              <a:t>コンピュータに向かって話しかけましょう。マイクのテストが動けば大丈夫です。動かない場合は、次の</a:t>
            </a:r>
            <a:r>
              <a:rPr kumimoji="1" lang="ja-JP" altLang="en-US" dirty="0"/>
              <a:t>ページ</a:t>
            </a:r>
            <a:r>
              <a:rPr kumimoji="1" lang="ja-JP" altLang="en-US" dirty="0" smtClean="0"/>
              <a:t>へ。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84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27" grpId="0" animBg="1"/>
      <p:bldP spid="31" grpId="0" animBg="1"/>
      <p:bldP spid="35" grpId="0" animBg="1"/>
      <p:bldP spid="37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１．オンラインミーティングの準備</a:t>
            </a:r>
            <a:r>
              <a:rPr lang="ja-JP" altLang="en-US" dirty="0" smtClean="0"/>
              <a:t>（</a:t>
            </a:r>
            <a:r>
              <a:rPr lang="ja-JP" altLang="en-US" dirty="0"/>
              <a:t>スピーカ</a:t>
            </a:r>
            <a:r>
              <a:rPr lang="ja-JP" altLang="en-US" dirty="0" smtClean="0"/>
              <a:t>ー）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5685" y="1825625"/>
            <a:ext cx="11625943" cy="489585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①パソコンスピーカ　　②</a:t>
            </a:r>
            <a:r>
              <a:rPr lang="ja-JP" altLang="en-US" dirty="0" smtClean="0"/>
              <a:t>スピーカ　　　</a:t>
            </a:r>
            <a:r>
              <a:rPr kumimoji="1" lang="ja-JP" altLang="en-US" dirty="0" smtClean="0"/>
              <a:t>　　　③</a:t>
            </a:r>
            <a:r>
              <a:rPr lang="ja-JP" altLang="en-US" dirty="0"/>
              <a:t>イヤホン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④</a:t>
            </a:r>
            <a:r>
              <a:rPr lang="ja-JP" altLang="en-US" dirty="0" smtClean="0"/>
              <a:t>ヘッドフォン　　　　⑤バウンダリー</a:t>
            </a:r>
            <a:r>
              <a:rPr kumimoji="1" lang="ja-JP" altLang="en-US" dirty="0" smtClean="0"/>
              <a:t>　　　　⑥その他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071" y="2234379"/>
            <a:ext cx="2579329" cy="1934497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1759293" y="2545230"/>
            <a:ext cx="600449" cy="4732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1990" y="2234379"/>
            <a:ext cx="2579329" cy="193449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1517" y="2234379"/>
            <a:ext cx="2579329" cy="193449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070" y="4786978"/>
            <a:ext cx="2579329" cy="1934496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1990" y="4764590"/>
            <a:ext cx="2639029" cy="197927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1516" y="4764590"/>
            <a:ext cx="2579329" cy="1934496"/>
          </a:xfrm>
          <a:prstGeom prst="rect">
            <a:avLst/>
          </a:prstGeom>
        </p:spPr>
      </p:pic>
      <p:pic>
        <p:nvPicPr>
          <p:cNvPr id="22" name="図 21"/>
          <p:cNvPicPr/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292213" y="1911059"/>
            <a:ext cx="1437640" cy="18573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楕円 22"/>
          <p:cNvSpPr/>
          <p:nvPr/>
        </p:nvSpPr>
        <p:spPr>
          <a:xfrm>
            <a:off x="10228713" y="3046439"/>
            <a:ext cx="590550" cy="58102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3200" kern="100" dirty="0">
                <a:solidFill>
                  <a:srgbClr val="FF0000"/>
                </a:solidFill>
                <a:ea typeface="ＤＦ特太ゴシック体" panose="020B0509000000000000" pitchFamily="49" charset="-128"/>
                <a:cs typeface="Times New Roman" panose="02020603050405020304" pitchFamily="18" charset="0"/>
              </a:rPr>
              <a:t>×</a:t>
            </a:r>
            <a:endParaRPr lang="ja-JP" sz="320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0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１．オンラインミーティングの準備</a:t>
            </a:r>
            <a:r>
              <a:rPr lang="ja-JP" altLang="en-US" dirty="0" smtClean="0"/>
              <a:t>（</a:t>
            </a:r>
            <a:r>
              <a:rPr lang="ja-JP" altLang="en-US" dirty="0"/>
              <a:t>マイク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5685" y="1825625"/>
            <a:ext cx="11625943" cy="489585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①パソコンインカム　　②</a:t>
            </a:r>
            <a:r>
              <a:rPr lang="ja-JP" altLang="en-US" dirty="0" smtClean="0"/>
              <a:t>ピンマイクなど</a:t>
            </a:r>
            <a:r>
              <a:rPr kumimoji="1" lang="ja-JP" altLang="en-US" dirty="0" smtClean="0"/>
              <a:t>　　③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カメラ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④イヤホン</a:t>
            </a:r>
            <a:r>
              <a:rPr lang="ja-JP" altLang="en-US" dirty="0" smtClean="0"/>
              <a:t>ヘッドセット⑤バウンダリー</a:t>
            </a:r>
            <a:r>
              <a:rPr kumimoji="1" lang="ja-JP" altLang="en-US" dirty="0" smtClean="0"/>
              <a:t>　　　⑥</a:t>
            </a:r>
            <a:r>
              <a:rPr lang="ja-JP" altLang="en-US" dirty="0" smtClean="0"/>
              <a:t>教材提示</a:t>
            </a:r>
            <a:r>
              <a:rPr lang="ja-JP" altLang="en-US" dirty="0"/>
              <a:t>装置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071" y="2234379"/>
            <a:ext cx="2579329" cy="1934497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1759293" y="2545230"/>
            <a:ext cx="600449" cy="4732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1990" y="2234379"/>
            <a:ext cx="2579329" cy="193449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1517" y="2234379"/>
            <a:ext cx="2579329" cy="193449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070" y="4786978"/>
            <a:ext cx="2579329" cy="1934496"/>
          </a:xfrm>
          <a:prstGeom prst="rect">
            <a:avLst/>
          </a:prstGeom>
        </p:spPr>
      </p:pic>
      <p:sp>
        <p:nvSpPr>
          <p:cNvPr id="13" name="楕円 12"/>
          <p:cNvSpPr/>
          <p:nvPr/>
        </p:nvSpPr>
        <p:spPr>
          <a:xfrm>
            <a:off x="2596224" y="5146300"/>
            <a:ext cx="600449" cy="4732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1990" y="4764590"/>
            <a:ext cx="2639029" cy="197927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680067" y="4452656"/>
            <a:ext cx="1939350" cy="2585800"/>
          </a:xfrm>
          <a:prstGeom prst="rect">
            <a:avLst/>
          </a:prstGeom>
        </p:spPr>
      </p:pic>
      <p:sp>
        <p:nvSpPr>
          <p:cNvPr id="18" name="角丸四角形 17"/>
          <p:cNvSpPr/>
          <p:nvPr/>
        </p:nvSpPr>
        <p:spPr>
          <a:xfrm>
            <a:off x="8525549" y="5654503"/>
            <a:ext cx="1030774" cy="1060727"/>
          </a:xfrm>
          <a:prstGeom prst="roundRect">
            <a:avLst/>
          </a:prstGeom>
          <a:solidFill>
            <a:schemeClr val="accent1">
              <a:alpha val="26000"/>
            </a:schemeClr>
          </a:solidFill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37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4000" dirty="0"/>
              <a:t>２</a:t>
            </a:r>
            <a:r>
              <a:rPr kumimoji="1" lang="ja-JP" altLang="en-US" sz="4000" dirty="0" smtClean="0"/>
              <a:t>．オンライン</a:t>
            </a:r>
            <a:r>
              <a:rPr lang="ja-JP" altLang="en-US" sz="4000" dirty="0" smtClean="0"/>
              <a:t>ミーティングの準備（</a:t>
            </a:r>
            <a:r>
              <a:rPr lang="en-US" altLang="ja-JP" sz="4000" dirty="0" smtClean="0"/>
              <a:t>10</a:t>
            </a:r>
            <a:r>
              <a:rPr lang="ja-JP" altLang="en-US" sz="4000" dirty="0" smtClean="0"/>
              <a:t>分前）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84809"/>
          </a:xfrm>
        </p:spPr>
        <p:txBody>
          <a:bodyPr>
            <a:normAutofit/>
          </a:bodyPr>
          <a:lstStyle/>
          <a:p>
            <a:pPr marL="539750" indent="-539750">
              <a:spcAft>
                <a:spcPts val="1000"/>
              </a:spcAft>
              <a:buNone/>
            </a:pPr>
            <a:r>
              <a:rPr lang="ja-JP" altLang="en-US" sz="4400" dirty="0" smtClean="0"/>
              <a:t>①　</a:t>
            </a:r>
            <a:r>
              <a:rPr lang="ja-JP" altLang="en-US" sz="4400" dirty="0"/>
              <a:t>画面を見るときは部屋は明るく</a:t>
            </a:r>
            <a:r>
              <a:rPr lang="ja-JP" altLang="en-US" sz="4400" dirty="0" smtClean="0"/>
              <a:t>しましょう</a:t>
            </a:r>
            <a:r>
              <a:rPr lang="ja-JP" altLang="en-US" sz="4400" dirty="0"/>
              <a:t>。</a:t>
            </a:r>
            <a:endParaRPr lang="en-US" altLang="ja-JP" sz="4400" dirty="0" smtClean="0"/>
          </a:p>
          <a:p>
            <a:pPr marL="539750" indent="-539750">
              <a:spcAft>
                <a:spcPts val="1000"/>
              </a:spcAft>
              <a:buNone/>
            </a:pPr>
            <a:r>
              <a:rPr lang="ja-JP" altLang="en-US" sz="4400" dirty="0" smtClean="0"/>
              <a:t>②</a:t>
            </a:r>
            <a:r>
              <a:rPr lang="ja-JP" altLang="en-US" sz="4400" dirty="0"/>
              <a:t>　トイレ</a:t>
            </a:r>
            <a:r>
              <a:rPr lang="ja-JP" altLang="en-US" sz="4400" dirty="0" smtClean="0"/>
              <a:t>や水分補給は、ミーティングの前にすませておきましょう。</a:t>
            </a:r>
            <a:endParaRPr lang="en-US" altLang="ja-JP" sz="4400" dirty="0" smtClean="0"/>
          </a:p>
          <a:p>
            <a:pPr marL="539750" indent="-539750">
              <a:lnSpc>
                <a:spcPts val="4800"/>
              </a:lnSpc>
              <a:spcBef>
                <a:spcPts val="0"/>
              </a:spcBef>
              <a:buNone/>
            </a:pPr>
            <a:r>
              <a:rPr lang="ja-JP" altLang="en-US" sz="4400" dirty="0"/>
              <a:t>③　パソコン等の前に座り、パソコンとアプリ</a:t>
            </a:r>
            <a:r>
              <a:rPr lang="ja-JP" altLang="en-US" sz="4400" dirty="0" smtClean="0"/>
              <a:t>を立ち上げましょう。（逆光　にも気を付けましょう）</a:t>
            </a:r>
            <a:endParaRPr lang="en-US" altLang="ja-JP" sz="4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55"/>
          <a:stretch/>
        </p:blipFill>
        <p:spPr>
          <a:xfrm>
            <a:off x="10187195" y="5266063"/>
            <a:ext cx="1632386" cy="1544370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E1EE-D656-41F8-8338-A8148432CD2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44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4662</TotalTime>
  <Words>623</Words>
  <Application>Microsoft Office PowerPoint</Application>
  <PresentationFormat>ワイド画面</PresentationFormat>
  <Paragraphs>82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3" baseType="lpstr">
      <vt:lpstr>AR Pゴシック体S</vt:lpstr>
      <vt:lpstr>ＤＦ特太ゴシック体</vt:lpstr>
      <vt:lpstr>HG丸ｺﾞｼｯｸM-PRO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オンラインミーティング  準備とガイドライン</vt:lpstr>
      <vt:lpstr>１．オンラインミーティングの準備（30分前）</vt:lpstr>
      <vt:lpstr>１．オンラインミーティングの準備（30分前）</vt:lpstr>
      <vt:lpstr>１．オンラインミーティングの準備（30分前）</vt:lpstr>
      <vt:lpstr>１．オンラインミーティングの準備（カメラ）</vt:lpstr>
      <vt:lpstr>１．オンラインミーティングの準備（30分前）</vt:lpstr>
      <vt:lpstr>１．オンラインミーティングの準備（スピーカー）</vt:lpstr>
      <vt:lpstr>１．オンラインミーティングの準備（マイク）</vt:lpstr>
      <vt:lpstr>２．オンラインミーティングの準備（10分前）</vt:lpstr>
      <vt:lpstr>３．オンラインミーティングの準備（５分前）</vt:lpstr>
      <vt:lpstr>４．オンラインミーティング中の注意</vt:lpstr>
      <vt:lpstr>４．オンラインミーティング中の注意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endou</dc:creator>
  <cp:lastModifiedBy>endou</cp:lastModifiedBy>
  <cp:revision>159</cp:revision>
  <cp:lastPrinted>2020-06-01T10:11:46Z</cp:lastPrinted>
  <dcterms:created xsi:type="dcterms:W3CDTF">2020-05-15T01:04:30Z</dcterms:created>
  <dcterms:modified xsi:type="dcterms:W3CDTF">2020-09-07T02:02:40Z</dcterms:modified>
</cp:coreProperties>
</file>